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715000" type="screen16x1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84" y="-36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810000"/>
          </a:xfrm>
          <a:prstGeom prst="rect">
            <a:avLst/>
          </a:prstGeom>
        </p:spPr>
      </p:pic>
      <p:sp>
        <p:nvSpPr>
          <p:cNvPr id="4" name="Date Placeholder 3"/>
          <p:cNvSpPr>
            <a:spLocks noGrp="1"/>
          </p:cNvSpPr>
          <p:nvPr>
            <p:ph type="dt" sz="half" idx="10"/>
          </p:nvPr>
        </p:nvSpPr>
        <p:spPr/>
        <p:txBody>
          <a:bodyPr/>
          <a:lstStyle/>
          <a:p>
            <a:fld id="{11C08F51-C7C3-422A-B0A5-AB9E4811B50E}" type="datetimeFigureOut">
              <a:rPr lang="es-ES" smtClean="0"/>
              <a:t>03/03/2014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B047B2F-E97B-4CFF-A6B1-3C7CA79BFAF1}" type="slidenum">
              <a:rPr lang="es-ES" smtClean="0"/>
              <a:t>‹Nº›</a:t>
            </a:fld>
            <a:endParaRPr lang="es-ES"/>
          </a:p>
        </p:txBody>
      </p:sp>
      <p:sp>
        <p:nvSpPr>
          <p:cNvPr id="3" name="Subtitle 2"/>
          <p:cNvSpPr>
            <a:spLocks noGrp="1"/>
          </p:cNvSpPr>
          <p:nvPr>
            <p:ph type="subTitle" idx="1"/>
          </p:nvPr>
        </p:nvSpPr>
        <p:spPr>
          <a:xfrm>
            <a:off x="1219200" y="3238500"/>
            <a:ext cx="6400800" cy="14605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1673240"/>
            <a:ext cx="7772400" cy="1225021"/>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1C08F51-C7C3-422A-B0A5-AB9E4811B50E}" type="datetimeFigureOut">
              <a:rPr lang="es-ES" smtClean="0"/>
              <a:t>03/03/2014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B047B2F-E97B-4CFF-A6B1-3C7CA79BFAF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1C08F51-C7C3-422A-B0A5-AB9E4811B50E}" type="datetimeFigureOut">
              <a:rPr lang="es-ES" smtClean="0"/>
              <a:t>03/03/2014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B047B2F-E97B-4CFF-A6B1-3C7CA79BFAF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65"/>
            <a:ext cx="7924800" cy="9525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11C08F51-C7C3-422A-B0A5-AB9E4811B50E}" type="datetimeFigureOut">
              <a:rPr lang="es-ES" smtClean="0"/>
              <a:t>03/03/2014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B047B2F-E97B-4CFF-A6B1-3C7CA79BFAF1}" type="slidenum">
              <a:rPr lang="es-ES" smtClean="0"/>
              <a:t>‹Nº›</a:t>
            </a:fld>
            <a:endParaRPr lang="es-ES"/>
          </a:p>
        </p:txBody>
      </p:sp>
      <p:sp>
        <p:nvSpPr>
          <p:cNvPr id="8" name="Content Placeholder 7"/>
          <p:cNvSpPr>
            <a:spLocks noGrp="1"/>
          </p:cNvSpPr>
          <p:nvPr>
            <p:ph sz="quarter" idx="13"/>
          </p:nvPr>
        </p:nvSpPr>
        <p:spPr>
          <a:xfrm>
            <a:off x="609600" y="1333500"/>
            <a:ext cx="7924800"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1" y="4135438"/>
            <a:ext cx="7885113" cy="1135063"/>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1" y="2885282"/>
            <a:ext cx="7885113" cy="1250156"/>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1C08F51-C7C3-422A-B0A5-AB9E4811B50E}" type="datetimeFigureOut">
              <a:rPr lang="es-ES" smtClean="0"/>
              <a:t>03/03/2014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B047B2F-E97B-4CFF-A6B1-3C7CA79BFAF1}"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333500"/>
            <a:ext cx="3733800" cy="34290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333500"/>
            <a:ext cx="3733800" cy="3429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28865"/>
            <a:ext cx="7924800" cy="9525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11C08F51-C7C3-422A-B0A5-AB9E4811B50E}" type="datetimeFigureOut">
              <a:rPr lang="es-ES" smtClean="0"/>
              <a:t>03/03/2014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B047B2F-E97B-4CFF-A6B1-3C7CA79BFAF1}"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841500"/>
            <a:ext cx="3733800" cy="2921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1841500"/>
            <a:ext cx="3733800" cy="2921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28865"/>
            <a:ext cx="7924800" cy="9525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333500"/>
            <a:ext cx="3733800" cy="47889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333500"/>
            <a:ext cx="3733800" cy="47889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11C08F51-C7C3-422A-B0A5-AB9E4811B50E}" type="datetimeFigureOut">
              <a:rPr lang="es-ES" smtClean="0"/>
              <a:t>03/03/2014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B047B2F-E97B-4CFF-A6B1-3C7CA79BFAF1}"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65"/>
            <a:ext cx="7924800" cy="9525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1C08F51-C7C3-422A-B0A5-AB9E4811B50E}" type="datetimeFigureOut">
              <a:rPr lang="es-ES" smtClean="0"/>
              <a:t>03/03/2014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B047B2F-E97B-4CFF-A6B1-3C7CA79BFAF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08F51-C7C3-422A-B0A5-AB9E4811B50E}" type="datetimeFigureOut">
              <a:rPr lang="es-ES" smtClean="0"/>
              <a:t>03/03/2014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B047B2F-E97B-4CFF-A6B1-3C7CA79BFAF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206500"/>
            <a:ext cx="4648200" cy="3556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206500"/>
            <a:ext cx="2971800" cy="91440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123243"/>
            <a:ext cx="2971800" cy="2639258"/>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1C08F51-C7C3-422A-B0A5-AB9E4811B50E}" type="datetimeFigureOut">
              <a:rPr lang="es-ES" smtClean="0"/>
              <a:t>03/03/2014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B047B2F-E97B-4CFF-A6B1-3C7CA79BFAF1}"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715000"/>
          </a:xfrm>
          <a:prstGeom prst="rect">
            <a:avLst/>
          </a:prstGeom>
        </p:spPr>
      </p:pic>
      <p:sp>
        <p:nvSpPr>
          <p:cNvPr id="2" name="Title 1"/>
          <p:cNvSpPr>
            <a:spLocks noGrp="1"/>
          </p:cNvSpPr>
          <p:nvPr>
            <p:ph type="title"/>
          </p:nvPr>
        </p:nvSpPr>
        <p:spPr>
          <a:xfrm>
            <a:off x="609600" y="1206500"/>
            <a:ext cx="2971800" cy="91440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206500"/>
            <a:ext cx="3419856" cy="289560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123242"/>
            <a:ext cx="2971800" cy="2004258"/>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1C08F51-C7C3-422A-B0A5-AB9E4811B50E}" type="datetimeFigureOut">
              <a:rPr lang="es-ES" smtClean="0"/>
              <a:t>03/03/2014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B047B2F-E97B-4CFF-A6B1-3C7CA79BFAF1}"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5715000"/>
          </a:xfrm>
          <a:prstGeom prst="rect">
            <a:avLst/>
          </a:prstGeom>
        </p:spPr>
      </p:pic>
      <p:sp>
        <p:nvSpPr>
          <p:cNvPr id="2" name="Title Placeholder 1"/>
          <p:cNvSpPr>
            <a:spLocks noGrp="1"/>
          </p:cNvSpPr>
          <p:nvPr>
            <p:ph type="title"/>
          </p:nvPr>
        </p:nvSpPr>
        <p:spPr>
          <a:xfrm>
            <a:off x="609600" y="228865"/>
            <a:ext cx="7924800" cy="9525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333500"/>
            <a:ext cx="7924800" cy="37716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5296959"/>
            <a:ext cx="1524000" cy="304271"/>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1C08F51-C7C3-422A-B0A5-AB9E4811B50E}" type="datetimeFigureOut">
              <a:rPr lang="es-ES" smtClean="0"/>
              <a:t>03/03/2014</a:t>
            </a:fld>
            <a:endParaRPr lang="es-ES"/>
          </a:p>
        </p:txBody>
      </p:sp>
      <p:sp>
        <p:nvSpPr>
          <p:cNvPr id="5" name="Footer Placeholder 4"/>
          <p:cNvSpPr>
            <a:spLocks noGrp="1"/>
          </p:cNvSpPr>
          <p:nvPr>
            <p:ph type="ftr" sz="quarter" idx="3"/>
          </p:nvPr>
        </p:nvSpPr>
        <p:spPr>
          <a:xfrm>
            <a:off x="609600" y="5296959"/>
            <a:ext cx="2895600" cy="304271"/>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5296959"/>
            <a:ext cx="990600" cy="304271"/>
          </a:xfrm>
          <a:prstGeom prst="rect">
            <a:avLst/>
          </a:prstGeom>
        </p:spPr>
        <p:txBody>
          <a:bodyPr vert="horz" lIns="91440" tIns="45720" rIns="91440" bIns="45720" rtlCol="0" anchor="ctr"/>
          <a:lstStyle>
            <a:lvl1pPr algn="r">
              <a:defRPr sz="1100" baseline="0">
                <a:solidFill>
                  <a:schemeClr val="tx1"/>
                </a:solidFill>
              </a:defRPr>
            </a:lvl1pPr>
          </a:lstStyle>
          <a:p>
            <a:fld id="{5B047B2F-E97B-4CFF-A6B1-3C7CA79BFAF1}"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dirty="0" smtClean="0">
                <a:latin typeface="Cooper Black" pitchFamily="18" charset="0"/>
                <a:cs typeface="MV Boli" pitchFamily="2" charset="0"/>
              </a:rPr>
              <a:t>TECNICAS DE AUTOPRENDZAJE</a:t>
            </a:r>
            <a:endParaRPr lang="es-ES" dirty="0">
              <a:latin typeface="Cooper Black" pitchFamily="18" charset="0"/>
              <a:cs typeface="MV Boli" pitchFamily="2" charset="0"/>
            </a:endParaRPr>
          </a:p>
        </p:txBody>
      </p:sp>
    </p:spTree>
    <p:extLst>
      <p:ext uri="{BB962C8B-B14F-4D97-AF65-F5344CB8AC3E}">
        <p14:creationId xmlns:p14="http://schemas.microsoft.com/office/powerpoint/2010/main" val="14917930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481236"/>
            <a:ext cx="7924800" cy="3429000"/>
          </a:xfrm>
        </p:spPr>
        <p:txBody>
          <a:bodyPr>
            <a:normAutofit fontScale="92500"/>
          </a:bodyPr>
          <a:lstStyle/>
          <a:p>
            <a:pPr marL="0" indent="0">
              <a:buNone/>
            </a:pPr>
            <a:r>
              <a:rPr lang="es-ES" sz="2000" b="1" dirty="0">
                <a:latin typeface="Arial" pitchFamily="34" charset="0"/>
                <a:cs typeface="Arial" pitchFamily="34" charset="0"/>
              </a:rPr>
              <a:t>¿Cuáles son sus Características</a:t>
            </a:r>
            <a:r>
              <a:rPr lang="es-ES" sz="2000" b="1" dirty="0" smtClean="0">
                <a:latin typeface="Arial" pitchFamily="34" charset="0"/>
                <a:cs typeface="Arial" pitchFamily="34" charset="0"/>
              </a:rPr>
              <a:t>?</a:t>
            </a:r>
            <a:endParaRPr lang="es-ES" sz="2000" dirty="0">
              <a:latin typeface="Arial" pitchFamily="34" charset="0"/>
              <a:cs typeface="Arial" pitchFamily="34" charset="0"/>
            </a:endParaRPr>
          </a:p>
          <a:p>
            <a:pPr lvl="0"/>
            <a:r>
              <a:rPr lang="es-ES" sz="2000" dirty="0">
                <a:latin typeface="Arial" pitchFamily="34" charset="0"/>
                <a:cs typeface="Arial" pitchFamily="34" charset="0"/>
              </a:rPr>
              <a:t>La nota marginal  es realizada en el propio texto, lo que la hace accesible y práctica.</a:t>
            </a:r>
          </a:p>
          <a:p>
            <a:pPr lvl="0"/>
            <a:r>
              <a:rPr lang="es-ES" sz="2000" dirty="0">
                <a:latin typeface="Arial" pitchFamily="34" charset="0"/>
                <a:cs typeface="Arial" pitchFamily="34" charset="0"/>
              </a:rPr>
              <a:t>Desarrolla  en la persona, la capacidad de análisis y de síntesis.</a:t>
            </a:r>
          </a:p>
          <a:p>
            <a:pPr lvl="0"/>
            <a:r>
              <a:rPr lang="es-ES" sz="2000" dirty="0">
                <a:latin typeface="Arial" pitchFamily="34" charset="0"/>
                <a:cs typeface="Arial" pitchFamily="34" charset="0"/>
              </a:rPr>
              <a:t>Es especialmente recomendable en los textos  que no están  subdivididos en capítulos y </a:t>
            </a:r>
            <a:r>
              <a:rPr lang="es-ES" sz="2000" dirty="0" smtClean="0">
                <a:latin typeface="Arial" pitchFamily="34" charset="0"/>
                <a:cs typeface="Arial" pitchFamily="34" charset="0"/>
              </a:rPr>
              <a:t>subtítulos.</a:t>
            </a:r>
            <a:endParaRPr lang="es-ES" sz="2000" dirty="0">
              <a:latin typeface="Arial" pitchFamily="34" charset="0"/>
              <a:cs typeface="Arial" pitchFamily="34" charset="0"/>
            </a:endParaRPr>
          </a:p>
          <a:p>
            <a:pPr lvl="0"/>
            <a:r>
              <a:rPr lang="es-ES" sz="2000" dirty="0">
                <a:latin typeface="Arial" pitchFamily="34" charset="0"/>
                <a:cs typeface="Arial" pitchFamily="34" charset="0"/>
              </a:rPr>
              <a:t>En los márgenes se pueden  anotar:  idea  clave del párrafo; síntesis del párrafo; un signo de pregunta, ideas que el párrafo nos sugiere y que requieran más investigación.</a:t>
            </a:r>
          </a:p>
          <a:p>
            <a:endParaRPr lang="es-ES" dirty="0"/>
          </a:p>
        </p:txBody>
      </p:sp>
    </p:spTree>
    <p:extLst>
      <p:ext uri="{BB962C8B-B14F-4D97-AF65-F5344CB8AC3E}">
        <p14:creationId xmlns:p14="http://schemas.microsoft.com/office/powerpoint/2010/main" val="34954104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79512" y="193204"/>
            <a:ext cx="8138864" cy="4065240"/>
          </a:xfrm>
        </p:spPr>
        <p:txBody>
          <a:bodyPr/>
          <a:lstStyle/>
          <a:p>
            <a:pPr marL="0" indent="0">
              <a:buNone/>
            </a:pPr>
            <a:r>
              <a:rPr lang="es-ES" sz="1900" b="1" dirty="0">
                <a:latin typeface="Arial" pitchFamily="34" charset="0"/>
                <a:cs typeface="Arial" pitchFamily="34" charset="0"/>
              </a:rPr>
              <a:t>¿Cómo se elaboran las  notas  al margen o notas marginales?</a:t>
            </a:r>
            <a:endParaRPr lang="es-ES" sz="1900" dirty="0">
              <a:latin typeface="Arial" pitchFamily="34" charset="0"/>
              <a:cs typeface="Arial" pitchFamily="34" charset="0"/>
            </a:endParaRPr>
          </a:p>
          <a:p>
            <a:pPr lvl="0"/>
            <a:r>
              <a:rPr lang="es-ES" sz="1900" dirty="0">
                <a:latin typeface="Arial" pitchFamily="34" charset="0"/>
                <a:cs typeface="Arial" pitchFamily="34" charset="0"/>
              </a:rPr>
              <a:t>Se realiza  una primera lectura o lectura de acercamiento del texto.</a:t>
            </a:r>
          </a:p>
          <a:p>
            <a:pPr lvl="0"/>
            <a:r>
              <a:rPr lang="es-ES" sz="1900" dirty="0">
                <a:latin typeface="Arial" pitchFamily="34" charset="0"/>
                <a:cs typeface="Arial" pitchFamily="34" charset="0"/>
              </a:rPr>
              <a:t> Luego se realiza  una segunda lectura o  lectura comprensiva, en el cual se  va a requerir toda la atención del lector y poder de concentración.</a:t>
            </a:r>
          </a:p>
          <a:p>
            <a:pPr lvl="0"/>
            <a:r>
              <a:rPr lang="es-ES" sz="1900" dirty="0">
                <a:latin typeface="Arial" pitchFamily="34" charset="0"/>
                <a:cs typeface="Arial" pitchFamily="34" charset="0"/>
              </a:rPr>
              <a:t>Y por último se analiza   minuciosamente  cada párrafo. En esta fase el lector se puede valer de las siguientes palabras que le ayudarán a definir las notas marginales: características, protagonistas, situación, orígenes, causas, efectos, lugares, clases de, importancia, entre otras.</a:t>
            </a:r>
          </a:p>
          <a:p>
            <a:endParaRPr lang="es-ES" dirty="0"/>
          </a:p>
        </p:txBody>
      </p:sp>
      <p:pic>
        <p:nvPicPr>
          <p:cNvPr id="3074" name="Picture 2" descr="http://emperador-de-los-helados.blogs.fotogramas.es/files/2011/03/margina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61555"/>
            <a:ext cx="2517652" cy="188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59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latin typeface="Comic Sans MS" pitchFamily="66" charset="0"/>
              </a:rPr>
              <a:t>Uso del diccionario</a:t>
            </a:r>
            <a:r>
              <a:rPr lang="es-ES" dirty="0">
                <a:latin typeface="Comic Sans MS" pitchFamily="66" charset="0"/>
              </a:rPr>
              <a:t/>
            </a:r>
            <a:br>
              <a:rPr lang="es-ES" dirty="0">
                <a:latin typeface="Comic Sans MS" pitchFamily="66" charset="0"/>
              </a:rPr>
            </a:br>
            <a:endParaRPr lang="es-ES" dirty="0">
              <a:latin typeface="Comic Sans MS" pitchFamily="66" charset="0"/>
            </a:endParaRPr>
          </a:p>
        </p:txBody>
      </p:sp>
      <p:sp>
        <p:nvSpPr>
          <p:cNvPr id="3" name="2 Marcador de contenido"/>
          <p:cNvSpPr>
            <a:spLocks noGrp="1"/>
          </p:cNvSpPr>
          <p:nvPr>
            <p:ph sz="quarter" idx="13"/>
          </p:nvPr>
        </p:nvSpPr>
        <p:spPr>
          <a:xfrm>
            <a:off x="467544" y="913284"/>
            <a:ext cx="8352928" cy="3960440"/>
          </a:xfrm>
        </p:spPr>
        <p:txBody>
          <a:bodyPr>
            <a:normAutofit fontScale="85000" lnSpcReduction="20000"/>
          </a:bodyPr>
          <a:lstStyle/>
          <a:p>
            <a:pPr marL="0" indent="0">
              <a:buNone/>
            </a:pPr>
            <a:r>
              <a:rPr lang="es-ES" b="1" dirty="0">
                <a:latin typeface="Arial" pitchFamily="34" charset="0"/>
                <a:cs typeface="Arial" pitchFamily="34" charset="0"/>
              </a:rPr>
              <a:t>Ventajas del diccionario</a:t>
            </a:r>
          </a:p>
          <a:p>
            <a:r>
              <a:rPr lang="es-ES" dirty="0" smtClean="0">
                <a:latin typeface="Arial" pitchFamily="34" charset="0"/>
                <a:cs typeface="Arial" pitchFamily="34" charset="0"/>
              </a:rPr>
              <a:t>Ayuda </a:t>
            </a:r>
            <a:r>
              <a:rPr lang="es-ES" dirty="0">
                <a:latin typeface="Arial" pitchFamily="34" charset="0"/>
                <a:cs typeface="Arial" pitchFamily="34" charset="0"/>
              </a:rPr>
              <a:t>a mejorar el conocimiento y uso de la lengua.</a:t>
            </a:r>
          </a:p>
          <a:p>
            <a:r>
              <a:rPr lang="es-ES" dirty="0" smtClean="0">
                <a:latin typeface="Arial" pitchFamily="34" charset="0"/>
                <a:cs typeface="Arial" pitchFamily="34" charset="0"/>
              </a:rPr>
              <a:t>Facilita </a:t>
            </a:r>
            <a:r>
              <a:rPr lang="es-ES" dirty="0">
                <a:latin typeface="Arial" pitchFamily="34" charset="0"/>
                <a:cs typeface="Arial" pitchFamily="34" charset="0"/>
              </a:rPr>
              <a:t>el acceso a otros </a:t>
            </a:r>
            <a:r>
              <a:rPr lang="es-ES" dirty="0" smtClean="0">
                <a:latin typeface="Arial" pitchFamily="34" charset="0"/>
                <a:cs typeface="Arial" pitchFamily="34" charset="0"/>
              </a:rPr>
              <a:t>conocimientos.</a:t>
            </a:r>
            <a:endParaRPr lang="es-ES" dirty="0">
              <a:latin typeface="Arial" pitchFamily="34" charset="0"/>
              <a:cs typeface="Arial" pitchFamily="34" charset="0"/>
            </a:endParaRPr>
          </a:p>
          <a:p>
            <a:r>
              <a:rPr lang="es-ES" dirty="0" smtClean="0">
                <a:latin typeface="Arial" pitchFamily="34" charset="0"/>
                <a:cs typeface="Arial" pitchFamily="34" charset="0"/>
              </a:rPr>
              <a:t>Fomenta </a:t>
            </a:r>
            <a:r>
              <a:rPr lang="es-ES" dirty="0">
                <a:latin typeface="Arial" pitchFamily="34" charset="0"/>
                <a:cs typeface="Arial" pitchFamily="34" charset="0"/>
              </a:rPr>
              <a:t>la autonomía en el </a:t>
            </a:r>
            <a:r>
              <a:rPr lang="es-ES" dirty="0" smtClean="0">
                <a:latin typeface="Arial" pitchFamily="34" charset="0"/>
                <a:cs typeface="Arial" pitchFamily="34" charset="0"/>
              </a:rPr>
              <a:t>aprendizaje.</a:t>
            </a:r>
            <a:endParaRPr lang="es-ES" dirty="0">
              <a:latin typeface="Arial" pitchFamily="34" charset="0"/>
              <a:cs typeface="Arial" pitchFamily="34" charset="0"/>
            </a:endParaRPr>
          </a:p>
          <a:p>
            <a:r>
              <a:rPr lang="es-ES" dirty="0" smtClean="0">
                <a:latin typeface="Arial" pitchFamily="34" charset="0"/>
                <a:cs typeface="Arial" pitchFamily="34" charset="0"/>
              </a:rPr>
              <a:t>Posibilita </a:t>
            </a:r>
            <a:r>
              <a:rPr lang="es-ES" dirty="0">
                <a:latin typeface="Arial" pitchFamily="34" charset="0"/>
                <a:cs typeface="Arial" pitchFamily="34" charset="0"/>
              </a:rPr>
              <a:t>a la </a:t>
            </a:r>
            <a:r>
              <a:rPr lang="es-ES" dirty="0" smtClean="0">
                <a:latin typeface="Arial" pitchFamily="34" charset="0"/>
                <a:cs typeface="Arial" pitchFamily="34" charset="0"/>
              </a:rPr>
              <a:t>autocorrección.</a:t>
            </a:r>
            <a:endParaRPr lang="es-ES" dirty="0">
              <a:latin typeface="Arial" pitchFamily="34" charset="0"/>
              <a:cs typeface="Arial" pitchFamily="34" charset="0"/>
            </a:endParaRPr>
          </a:p>
          <a:p>
            <a:pPr marL="0" indent="0">
              <a:buNone/>
            </a:pPr>
            <a:r>
              <a:rPr lang="es-ES" b="1" dirty="0">
                <a:latin typeface="Arial" pitchFamily="34" charset="0"/>
                <a:cs typeface="Arial" pitchFamily="34" charset="0"/>
              </a:rPr>
              <a:t>Mediante el uso habitual el alumno puede:</a:t>
            </a:r>
          </a:p>
          <a:p>
            <a:r>
              <a:rPr lang="es-ES" dirty="0" smtClean="0">
                <a:latin typeface="Arial" pitchFamily="34" charset="0"/>
                <a:cs typeface="Arial" pitchFamily="34" charset="0"/>
              </a:rPr>
              <a:t>Ampliar </a:t>
            </a:r>
            <a:r>
              <a:rPr lang="es-ES" dirty="0">
                <a:latin typeface="Arial" pitchFamily="34" charset="0"/>
                <a:cs typeface="Arial" pitchFamily="34" charset="0"/>
              </a:rPr>
              <a:t>el </a:t>
            </a:r>
            <a:r>
              <a:rPr lang="es-ES" dirty="0" smtClean="0">
                <a:latin typeface="Arial" pitchFamily="34" charset="0"/>
                <a:cs typeface="Arial" pitchFamily="34" charset="0"/>
              </a:rPr>
              <a:t>vocabulario.</a:t>
            </a:r>
            <a:endParaRPr lang="es-ES" dirty="0">
              <a:latin typeface="Arial" pitchFamily="34" charset="0"/>
              <a:cs typeface="Arial" pitchFamily="34" charset="0"/>
            </a:endParaRPr>
          </a:p>
          <a:p>
            <a:r>
              <a:rPr lang="es-ES" dirty="0" smtClean="0">
                <a:latin typeface="Arial" pitchFamily="34" charset="0"/>
                <a:cs typeface="Arial" pitchFamily="34" charset="0"/>
              </a:rPr>
              <a:t>Mejorar </a:t>
            </a:r>
            <a:r>
              <a:rPr lang="es-ES" dirty="0">
                <a:latin typeface="Arial" pitchFamily="34" charset="0"/>
                <a:cs typeface="Arial" pitchFamily="34" charset="0"/>
              </a:rPr>
              <a:t>la </a:t>
            </a:r>
            <a:r>
              <a:rPr lang="es-ES" dirty="0" smtClean="0">
                <a:latin typeface="Arial" pitchFamily="34" charset="0"/>
                <a:cs typeface="Arial" pitchFamily="34" charset="0"/>
              </a:rPr>
              <a:t>ortografía.</a:t>
            </a:r>
            <a:endParaRPr lang="es-ES" dirty="0">
              <a:latin typeface="Arial" pitchFamily="34" charset="0"/>
              <a:cs typeface="Arial" pitchFamily="34" charset="0"/>
            </a:endParaRPr>
          </a:p>
          <a:p>
            <a:r>
              <a:rPr lang="es-ES" dirty="0" smtClean="0">
                <a:latin typeface="Arial" pitchFamily="34" charset="0"/>
                <a:cs typeface="Arial" pitchFamily="34" charset="0"/>
              </a:rPr>
              <a:t>Utilizar </a:t>
            </a:r>
            <a:r>
              <a:rPr lang="es-ES" dirty="0">
                <a:latin typeface="Arial" pitchFamily="34" charset="0"/>
                <a:cs typeface="Arial" pitchFamily="34" charset="0"/>
              </a:rPr>
              <a:t>las palabras con más precisión y </a:t>
            </a:r>
            <a:r>
              <a:rPr lang="es-ES" dirty="0" smtClean="0">
                <a:latin typeface="Arial" pitchFamily="34" charset="0"/>
                <a:cs typeface="Arial" pitchFamily="34" charset="0"/>
              </a:rPr>
              <a:t>propiedad.</a:t>
            </a:r>
            <a:endParaRPr lang="es-ES" dirty="0">
              <a:latin typeface="Arial" pitchFamily="34" charset="0"/>
              <a:cs typeface="Arial" pitchFamily="34" charset="0"/>
            </a:endParaRPr>
          </a:p>
          <a:p>
            <a:r>
              <a:rPr lang="es-ES" dirty="0" smtClean="0">
                <a:latin typeface="Arial" pitchFamily="34" charset="0"/>
                <a:cs typeface="Arial" pitchFamily="34" charset="0"/>
              </a:rPr>
              <a:t>Comprender </a:t>
            </a:r>
            <a:r>
              <a:rPr lang="es-ES" dirty="0">
                <a:latin typeface="Arial" pitchFamily="34" charset="0"/>
                <a:cs typeface="Arial" pitchFamily="34" charset="0"/>
              </a:rPr>
              <a:t>el sentido figurado de muchas </a:t>
            </a:r>
            <a:r>
              <a:rPr lang="es-ES" dirty="0" smtClean="0">
                <a:latin typeface="Arial" pitchFamily="34" charset="0"/>
                <a:cs typeface="Arial" pitchFamily="34" charset="0"/>
              </a:rPr>
              <a:t>palabras.</a:t>
            </a:r>
            <a:endParaRPr lang="es-ES" dirty="0">
              <a:latin typeface="Arial" pitchFamily="34" charset="0"/>
              <a:cs typeface="Arial" pitchFamily="34" charset="0"/>
            </a:endParaRPr>
          </a:p>
          <a:p>
            <a:r>
              <a:rPr lang="es-ES" dirty="0" smtClean="0">
                <a:latin typeface="Arial" pitchFamily="34" charset="0"/>
                <a:cs typeface="Arial" pitchFamily="34" charset="0"/>
              </a:rPr>
              <a:t>Conocer </a:t>
            </a:r>
            <a:r>
              <a:rPr lang="es-ES" dirty="0">
                <a:latin typeface="Arial" pitchFamily="34" charset="0"/>
                <a:cs typeface="Arial" pitchFamily="34" charset="0"/>
              </a:rPr>
              <a:t>el valor significativo de modismos y frases </a:t>
            </a:r>
            <a:r>
              <a:rPr lang="es-ES" dirty="0" smtClean="0">
                <a:latin typeface="Arial" pitchFamily="34" charset="0"/>
                <a:cs typeface="Arial" pitchFamily="34" charset="0"/>
              </a:rPr>
              <a:t>hechas.</a:t>
            </a:r>
            <a:endParaRPr lang="es-ES" dirty="0">
              <a:latin typeface="Arial" pitchFamily="34" charset="0"/>
              <a:cs typeface="Arial" pitchFamily="34" charset="0"/>
            </a:endParaRPr>
          </a:p>
          <a:p>
            <a:r>
              <a:rPr lang="es-ES" dirty="0" smtClean="0">
                <a:latin typeface="Arial" pitchFamily="34" charset="0"/>
                <a:cs typeface="Arial" pitchFamily="34" charset="0"/>
              </a:rPr>
              <a:t>Conocer </a:t>
            </a:r>
            <a:r>
              <a:rPr lang="es-ES" dirty="0">
                <a:latin typeface="Arial" pitchFamily="34" charset="0"/>
                <a:cs typeface="Arial" pitchFamily="34" charset="0"/>
              </a:rPr>
              <a:t>el uso normativo y pragmático de las </a:t>
            </a:r>
            <a:r>
              <a:rPr lang="es-ES" dirty="0" smtClean="0">
                <a:latin typeface="Arial" pitchFamily="34" charset="0"/>
                <a:cs typeface="Arial" pitchFamily="34" charset="0"/>
              </a:rPr>
              <a:t>palabras.</a:t>
            </a:r>
            <a:endParaRPr lang="es-ES" dirty="0">
              <a:latin typeface="Arial" pitchFamily="34" charset="0"/>
              <a:cs typeface="Arial" pitchFamily="34" charset="0"/>
            </a:endParaRPr>
          </a:p>
          <a:p>
            <a:r>
              <a:rPr lang="es-ES" dirty="0" smtClean="0">
                <a:latin typeface="Arial" pitchFamily="34" charset="0"/>
                <a:cs typeface="Arial" pitchFamily="34" charset="0"/>
              </a:rPr>
              <a:t>Construir </a:t>
            </a:r>
            <a:r>
              <a:rPr lang="es-ES" dirty="0">
                <a:latin typeface="Arial" pitchFamily="34" charset="0"/>
                <a:cs typeface="Arial" pitchFamily="34" charset="0"/>
              </a:rPr>
              <a:t>mejor los mensajes, imitando los ejemplos de </a:t>
            </a:r>
            <a:r>
              <a:rPr lang="es-ES" dirty="0" smtClean="0">
                <a:latin typeface="Arial" pitchFamily="34" charset="0"/>
                <a:cs typeface="Arial" pitchFamily="34" charset="0"/>
              </a:rPr>
              <a:t>uso.</a:t>
            </a:r>
            <a:endParaRPr lang="es-ES" dirty="0">
              <a:latin typeface="Arial" pitchFamily="34" charset="0"/>
              <a:cs typeface="Arial" pitchFamily="34" charset="0"/>
            </a:endParaRPr>
          </a:p>
          <a:p>
            <a:endParaRPr lang="es-ES" dirty="0">
              <a:latin typeface="Arial" pitchFamily="34" charset="0"/>
              <a:cs typeface="Arial" pitchFamily="34" charset="0"/>
            </a:endParaRPr>
          </a:p>
        </p:txBody>
      </p:sp>
    </p:spTree>
    <p:extLst>
      <p:ext uri="{BB962C8B-B14F-4D97-AF65-F5344CB8AC3E}">
        <p14:creationId xmlns:p14="http://schemas.microsoft.com/office/powerpoint/2010/main" val="4876003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51520" y="193204"/>
            <a:ext cx="7924800" cy="3429000"/>
          </a:xfrm>
        </p:spPr>
        <p:txBody>
          <a:bodyPr/>
          <a:lstStyle/>
          <a:p>
            <a:pPr marL="0" indent="0">
              <a:buNone/>
            </a:pPr>
            <a:r>
              <a:rPr lang="es-ES" b="1" dirty="0">
                <a:latin typeface="Arial" pitchFamily="34" charset="0"/>
                <a:cs typeface="Arial" pitchFamily="34" charset="0"/>
              </a:rPr>
              <a:t>Deficiencias en el uso del diccionario en el aula:</a:t>
            </a:r>
            <a:endParaRPr lang="es-ES" dirty="0">
              <a:latin typeface="Arial" pitchFamily="34" charset="0"/>
              <a:cs typeface="Arial" pitchFamily="34" charset="0"/>
            </a:endParaRPr>
          </a:p>
          <a:p>
            <a:r>
              <a:rPr lang="es-ES" dirty="0" smtClean="0">
                <a:latin typeface="Arial" pitchFamily="34" charset="0"/>
                <a:cs typeface="Arial" pitchFamily="34" charset="0"/>
              </a:rPr>
              <a:t>Escaso </a:t>
            </a:r>
            <a:r>
              <a:rPr lang="es-ES" dirty="0">
                <a:latin typeface="Arial" pitchFamily="34" charset="0"/>
                <a:cs typeface="Arial" pitchFamily="34" charset="0"/>
              </a:rPr>
              <a:t>reconocimiento del valor pedagógico de este </a:t>
            </a:r>
            <a:r>
              <a:rPr lang="es-ES" dirty="0" smtClean="0">
                <a:latin typeface="Arial" pitchFamily="34" charset="0"/>
                <a:cs typeface="Arial" pitchFamily="34" charset="0"/>
              </a:rPr>
              <a:t>recurso.</a:t>
            </a:r>
            <a:endParaRPr lang="es-ES" dirty="0">
              <a:latin typeface="Arial" pitchFamily="34" charset="0"/>
              <a:cs typeface="Arial" pitchFamily="34" charset="0"/>
            </a:endParaRPr>
          </a:p>
          <a:p>
            <a:r>
              <a:rPr lang="es-ES" dirty="0" smtClean="0">
                <a:latin typeface="Arial" pitchFamily="34" charset="0"/>
                <a:cs typeface="Arial" pitchFamily="34" charset="0"/>
              </a:rPr>
              <a:t>Insuficiente </a:t>
            </a:r>
            <a:r>
              <a:rPr lang="es-ES" dirty="0">
                <a:latin typeface="Arial" pitchFamily="34" charset="0"/>
                <a:cs typeface="Arial" pitchFamily="34" charset="0"/>
              </a:rPr>
              <a:t>adiestramiento en e conocimiento y uso del </a:t>
            </a:r>
            <a:r>
              <a:rPr lang="es-ES" dirty="0" smtClean="0">
                <a:latin typeface="Arial" pitchFamily="34" charset="0"/>
                <a:cs typeface="Arial" pitchFamily="34" charset="0"/>
              </a:rPr>
              <a:t>diccionario.</a:t>
            </a:r>
            <a:endParaRPr lang="es-ES" dirty="0">
              <a:latin typeface="Arial" pitchFamily="34" charset="0"/>
              <a:cs typeface="Arial" pitchFamily="34" charset="0"/>
            </a:endParaRPr>
          </a:p>
          <a:p>
            <a:r>
              <a:rPr lang="es-ES" dirty="0" smtClean="0">
                <a:latin typeface="Arial" pitchFamily="34" charset="0"/>
                <a:cs typeface="Arial" pitchFamily="34" charset="0"/>
              </a:rPr>
              <a:t>Criterios </a:t>
            </a:r>
            <a:r>
              <a:rPr lang="es-ES" dirty="0">
                <a:latin typeface="Arial" pitchFamily="34" charset="0"/>
                <a:cs typeface="Arial" pitchFamily="34" charset="0"/>
              </a:rPr>
              <a:t>inadecuados para seleccionar el diccionario apropiado a cada </a:t>
            </a:r>
            <a:r>
              <a:rPr lang="es-ES" dirty="0" smtClean="0">
                <a:latin typeface="Arial" pitchFamily="34" charset="0"/>
                <a:cs typeface="Arial" pitchFamily="34" charset="0"/>
              </a:rPr>
              <a:t>usuario.</a:t>
            </a:r>
            <a:endParaRPr lang="es-ES" dirty="0">
              <a:latin typeface="Arial" pitchFamily="34" charset="0"/>
              <a:cs typeface="Arial" pitchFamily="34" charset="0"/>
            </a:endParaRPr>
          </a:p>
          <a:p>
            <a:r>
              <a:rPr lang="es-ES" dirty="0" smtClean="0">
                <a:latin typeface="Arial" pitchFamily="34" charset="0"/>
                <a:cs typeface="Arial" pitchFamily="34" charset="0"/>
              </a:rPr>
              <a:t>Falta </a:t>
            </a:r>
            <a:r>
              <a:rPr lang="es-ES" dirty="0">
                <a:latin typeface="Arial" pitchFamily="34" charset="0"/>
                <a:cs typeface="Arial" pitchFamily="34" charset="0"/>
              </a:rPr>
              <a:t>de instrucción del profesorado y el alumnado sobre los diferentes tipos de diccionario </a:t>
            </a:r>
            <a:r>
              <a:rPr lang="es-ES" dirty="0" smtClean="0">
                <a:latin typeface="Arial" pitchFamily="34" charset="0"/>
                <a:cs typeface="Arial" pitchFamily="34" charset="0"/>
              </a:rPr>
              <a:t>y su utilidad.</a:t>
            </a:r>
            <a:endParaRPr lang="es-ES" dirty="0">
              <a:latin typeface="Arial" pitchFamily="34" charset="0"/>
              <a:cs typeface="Arial" pitchFamily="34" charset="0"/>
            </a:endParaRPr>
          </a:p>
          <a:p>
            <a:pPr marL="0" indent="0">
              <a:buNone/>
            </a:pPr>
            <a:r>
              <a:rPr lang="es-ES" dirty="0">
                <a:latin typeface="Arial" pitchFamily="34" charset="0"/>
                <a:cs typeface="Arial" pitchFamily="34" charset="0"/>
              </a:rPr>
              <a:t> </a:t>
            </a:r>
          </a:p>
          <a:p>
            <a:endParaRPr lang="es-ES" dirty="0"/>
          </a:p>
        </p:txBody>
      </p:sp>
      <p:pic>
        <p:nvPicPr>
          <p:cNvPr id="4098" name="Picture 2" descr="http://salonhogar.net/Salones/Espanol/1-3/Tiposdiccionar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353444"/>
            <a:ext cx="2800310" cy="216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793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5212"/>
            <a:ext cx="7924800" cy="1044459"/>
          </a:xfrm>
        </p:spPr>
        <p:txBody>
          <a:bodyPr/>
          <a:lstStyle/>
          <a:p>
            <a:pPr algn="ctr"/>
            <a:r>
              <a:rPr lang="es-ES" b="1" dirty="0">
                <a:latin typeface="Comic Sans MS" pitchFamily="66" charset="0"/>
              </a:rPr>
              <a:t> </a:t>
            </a:r>
            <a:r>
              <a:rPr lang="es-ES" dirty="0">
                <a:latin typeface="Comic Sans MS" pitchFamily="66" charset="0"/>
              </a:rPr>
              <a:t/>
            </a:r>
            <a:br>
              <a:rPr lang="es-ES" dirty="0">
                <a:latin typeface="Comic Sans MS" pitchFamily="66" charset="0"/>
              </a:rPr>
            </a:br>
            <a:r>
              <a:rPr lang="es-ES" b="1" dirty="0">
                <a:latin typeface="Comic Sans MS" pitchFamily="66" charset="0"/>
              </a:rPr>
              <a:t>Toma de apuntes</a:t>
            </a:r>
            <a:r>
              <a:rPr lang="es-ES" dirty="0">
                <a:latin typeface="Comic Sans MS" pitchFamily="66" charset="0"/>
              </a:rPr>
              <a:t/>
            </a:r>
            <a:br>
              <a:rPr lang="es-ES" dirty="0">
                <a:latin typeface="Comic Sans MS" pitchFamily="66" charset="0"/>
              </a:rPr>
            </a:br>
            <a:endParaRPr lang="es-ES" dirty="0">
              <a:latin typeface="Comic Sans MS" pitchFamily="66" charset="0"/>
            </a:endParaRPr>
          </a:p>
        </p:txBody>
      </p:sp>
      <p:sp>
        <p:nvSpPr>
          <p:cNvPr id="3" name="2 Marcador de contenido"/>
          <p:cNvSpPr>
            <a:spLocks noGrp="1"/>
          </p:cNvSpPr>
          <p:nvPr>
            <p:ph sz="quarter" idx="13"/>
          </p:nvPr>
        </p:nvSpPr>
        <p:spPr>
          <a:xfrm>
            <a:off x="395536" y="1057300"/>
            <a:ext cx="8352928" cy="3888432"/>
          </a:xfrm>
        </p:spPr>
        <p:txBody>
          <a:bodyPr>
            <a:normAutofit lnSpcReduction="10000"/>
          </a:bodyPr>
          <a:lstStyle/>
          <a:p>
            <a:pPr marL="0" indent="0">
              <a:buNone/>
            </a:pPr>
            <a:r>
              <a:rPr lang="es-ES_tradnl" sz="2000" dirty="0">
                <a:latin typeface="Arial" pitchFamily="34" charset="0"/>
                <a:cs typeface="Arial" pitchFamily="34" charset="0"/>
              </a:rPr>
              <a:t>Los apuntes son necesarios porque normalmente enriquecen  y aclaran el contenido del libro. Saber tomar unos buenos </a:t>
            </a:r>
            <a:br>
              <a:rPr lang="es-ES_tradnl" sz="2000" dirty="0">
                <a:latin typeface="Arial" pitchFamily="34" charset="0"/>
                <a:cs typeface="Arial" pitchFamily="34" charset="0"/>
              </a:rPr>
            </a:br>
            <a:r>
              <a:rPr lang="es-ES_tradnl" sz="2000" dirty="0">
                <a:latin typeface="Arial" pitchFamily="34" charset="0"/>
                <a:cs typeface="Arial" pitchFamily="34" charset="0"/>
              </a:rPr>
              <a:t>apuntes te ayudará a adquirir conocimientos de forma más  eficaz y mejorará tu rendimiento, pero no puede sustituir el </a:t>
            </a:r>
            <a:br>
              <a:rPr lang="es-ES_tradnl" sz="2000" dirty="0">
                <a:latin typeface="Arial" pitchFamily="34" charset="0"/>
                <a:cs typeface="Arial" pitchFamily="34" charset="0"/>
              </a:rPr>
            </a:br>
            <a:r>
              <a:rPr lang="es-ES_tradnl" sz="2000" dirty="0">
                <a:latin typeface="Arial" pitchFamily="34" charset="0"/>
                <a:cs typeface="Arial" pitchFamily="34" charset="0"/>
              </a:rPr>
              <a:t>uso de los libros de estudio o de los manuales de consulta. </a:t>
            </a:r>
            <a:br>
              <a:rPr lang="es-ES_tradnl" sz="2000" dirty="0">
                <a:latin typeface="Arial" pitchFamily="34" charset="0"/>
                <a:cs typeface="Arial" pitchFamily="34" charset="0"/>
              </a:rPr>
            </a:br>
            <a:r>
              <a:rPr lang="es-ES_tradnl" sz="2000" dirty="0">
                <a:latin typeface="Arial" pitchFamily="34" charset="0"/>
                <a:cs typeface="Arial" pitchFamily="34" charset="0"/>
              </a:rPr>
              <a:t/>
            </a:r>
            <a:br>
              <a:rPr lang="es-ES_tradnl" sz="2000" dirty="0">
                <a:latin typeface="Arial" pitchFamily="34" charset="0"/>
                <a:cs typeface="Arial" pitchFamily="34" charset="0"/>
              </a:rPr>
            </a:br>
            <a:r>
              <a:rPr lang="es-ES_tradnl" sz="2000" dirty="0">
                <a:latin typeface="Arial" pitchFamily="34" charset="0"/>
                <a:cs typeface="Arial" pitchFamily="34" charset="0"/>
              </a:rPr>
              <a:t>El proceso de tomar apuntes consta de </a:t>
            </a:r>
            <a:r>
              <a:rPr lang="es-ES_tradnl" sz="2000" b="1" dirty="0">
                <a:latin typeface="Arial" pitchFamily="34" charset="0"/>
                <a:cs typeface="Arial" pitchFamily="34" charset="0"/>
              </a:rPr>
              <a:t>tres fases</a:t>
            </a:r>
            <a:r>
              <a:rPr lang="es-ES_tradnl" sz="2000" dirty="0">
                <a:latin typeface="Arial" pitchFamily="34" charset="0"/>
                <a:cs typeface="Arial" pitchFamily="34" charset="0"/>
              </a:rPr>
              <a:t> fundamentales: </a:t>
            </a:r>
            <a:endParaRPr lang="es-ES_tradnl" sz="2000" dirty="0" smtClean="0">
              <a:latin typeface="Arial" pitchFamily="34" charset="0"/>
              <a:cs typeface="Arial" pitchFamily="34" charset="0"/>
            </a:endParaRPr>
          </a:p>
          <a:p>
            <a:pPr marL="0" indent="0">
              <a:buNone/>
            </a:pPr>
            <a:r>
              <a:rPr lang="es-ES_tradnl" sz="2000" dirty="0">
                <a:latin typeface="Arial" pitchFamily="34" charset="0"/>
                <a:cs typeface="Arial" pitchFamily="34" charset="0"/>
              </a:rPr>
              <a:t/>
            </a:r>
            <a:br>
              <a:rPr lang="es-ES_tradnl" sz="2000" dirty="0">
                <a:latin typeface="Arial" pitchFamily="34" charset="0"/>
                <a:cs typeface="Arial" pitchFamily="34" charset="0"/>
              </a:rPr>
            </a:br>
            <a:r>
              <a:rPr lang="es-ES_tradnl" sz="2000" dirty="0">
                <a:latin typeface="Arial" pitchFamily="34" charset="0"/>
                <a:cs typeface="Arial" pitchFamily="34" charset="0"/>
              </a:rPr>
              <a:t>1</a:t>
            </a:r>
            <a:r>
              <a:rPr lang="es-ES_tradnl" sz="2000" b="1" dirty="0">
                <a:latin typeface="Arial" pitchFamily="34" charset="0"/>
                <a:cs typeface="Arial" pitchFamily="34" charset="0"/>
              </a:rPr>
              <a:t>. Preparación</a:t>
            </a:r>
            <a:r>
              <a:rPr lang="es-ES_tradnl" sz="2000" dirty="0">
                <a:latin typeface="Arial" pitchFamily="34" charset="0"/>
                <a:cs typeface="Arial" pitchFamily="34" charset="0"/>
              </a:rPr>
              <a:t>: en cada hoja que utilices tienes que apuntar  el área, la fecha y la numeración para que resulte más fácil </a:t>
            </a:r>
            <a:br>
              <a:rPr lang="es-ES_tradnl" sz="2000" dirty="0">
                <a:latin typeface="Arial" pitchFamily="34" charset="0"/>
                <a:cs typeface="Arial" pitchFamily="34" charset="0"/>
              </a:rPr>
            </a:br>
            <a:r>
              <a:rPr lang="es-ES_tradnl" sz="2000" dirty="0">
                <a:latin typeface="Arial" pitchFamily="34" charset="0"/>
                <a:cs typeface="Arial" pitchFamily="34" charset="0"/>
              </a:rPr>
              <a:t>su clasificación. Antes de cada clase, intenta hacer una lectura  rápida del tema que se vaya a explicar; así te será más </a:t>
            </a:r>
            <a:br>
              <a:rPr lang="es-ES_tradnl" sz="2000" dirty="0">
                <a:latin typeface="Arial" pitchFamily="34" charset="0"/>
                <a:cs typeface="Arial" pitchFamily="34" charset="0"/>
              </a:rPr>
            </a:br>
            <a:r>
              <a:rPr lang="es-ES_tradnl" sz="2000" dirty="0">
                <a:latin typeface="Arial" pitchFamily="34" charset="0"/>
                <a:cs typeface="Arial" pitchFamily="34" charset="0"/>
              </a:rPr>
              <a:t>fácil tomar los apuntes. </a:t>
            </a:r>
            <a:endParaRPr lang="es-ES" sz="2000" dirty="0">
              <a:latin typeface="Arial" pitchFamily="34" charset="0"/>
              <a:cs typeface="Arial" pitchFamily="34" charset="0"/>
            </a:endParaRPr>
          </a:p>
          <a:p>
            <a:endParaRPr lang="es-ES" dirty="0"/>
          </a:p>
        </p:txBody>
      </p:sp>
    </p:spTree>
    <p:extLst>
      <p:ext uri="{BB962C8B-B14F-4D97-AF65-F5344CB8AC3E}">
        <p14:creationId xmlns:p14="http://schemas.microsoft.com/office/powerpoint/2010/main" val="21579998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39552" y="337220"/>
            <a:ext cx="7992888" cy="4176464"/>
          </a:xfrm>
        </p:spPr>
        <p:txBody>
          <a:bodyPr>
            <a:normAutofit/>
          </a:bodyPr>
          <a:lstStyle/>
          <a:p>
            <a:pPr marL="0" indent="0">
              <a:buNone/>
            </a:pPr>
            <a:r>
              <a:rPr lang="es-ES" sz="2000" b="1" dirty="0">
                <a:latin typeface="Arial" pitchFamily="34" charset="0"/>
                <a:cs typeface="Arial" pitchFamily="34" charset="0"/>
              </a:rPr>
              <a:t>2. Toma de apuntes en clase: </a:t>
            </a:r>
            <a:r>
              <a:rPr lang="es-ES" sz="2000" dirty="0">
                <a:latin typeface="Arial" pitchFamily="34" charset="0"/>
                <a:cs typeface="Arial" pitchFamily="34" charset="0"/>
              </a:rPr>
              <a:t>el proceso es escuchar-interpretar-escribir.  Escuchar con atención te permite </a:t>
            </a:r>
            <a:r>
              <a:rPr lang="es-ES" sz="2000" dirty="0" smtClean="0">
                <a:latin typeface="Arial" pitchFamily="34" charset="0"/>
                <a:cs typeface="Arial" pitchFamily="34" charset="0"/>
              </a:rPr>
              <a:t>seleccionar y </a:t>
            </a:r>
            <a:r>
              <a:rPr lang="es-ES" sz="2000" dirty="0">
                <a:latin typeface="Arial" pitchFamily="34" charset="0"/>
                <a:cs typeface="Arial" pitchFamily="34" charset="0"/>
              </a:rPr>
              <a:t>retener las ideas esenciales de la explicación y anotarlas  cíe forma esquemática, con frases breves, para </a:t>
            </a:r>
            <a:r>
              <a:rPr lang="es-ES" sz="2000" dirty="0" smtClean="0">
                <a:latin typeface="Arial" pitchFamily="34" charset="0"/>
                <a:cs typeface="Arial" pitchFamily="34" charset="0"/>
              </a:rPr>
              <a:t>ahorrar </a:t>
            </a:r>
            <a:r>
              <a:rPr lang="es-ES" sz="2000" dirty="0">
                <a:latin typeface="Arial" pitchFamily="34" charset="0"/>
                <a:cs typeface="Arial" pitchFamily="34" charset="0"/>
              </a:rPr>
              <a:t>tiempo de escritura. </a:t>
            </a:r>
          </a:p>
          <a:p>
            <a:pPr marL="0" indent="0">
              <a:buNone/>
            </a:pPr>
            <a:r>
              <a:rPr lang="es-ES" sz="2000" b="1" dirty="0" smtClean="0">
                <a:latin typeface="Arial" pitchFamily="34" charset="0"/>
                <a:cs typeface="Arial" pitchFamily="34" charset="0"/>
              </a:rPr>
              <a:t>3</a:t>
            </a:r>
            <a:r>
              <a:rPr lang="es-ES" sz="2000" b="1" dirty="0">
                <a:latin typeface="Arial" pitchFamily="34" charset="0"/>
                <a:cs typeface="Arial" pitchFamily="34" charset="0"/>
              </a:rPr>
              <a:t>. Revisión y ampliación de los apuntes en casa: </a:t>
            </a:r>
            <a:r>
              <a:rPr lang="es-ES" sz="2000" dirty="0">
                <a:latin typeface="Arial" pitchFamily="34" charset="0"/>
                <a:cs typeface="Arial" pitchFamily="34" charset="0"/>
              </a:rPr>
              <a:t>intenta leerlos el mismo día para corregir pasajes inacabados o </a:t>
            </a:r>
            <a:r>
              <a:rPr lang="es-ES" sz="2000" dirty="0" smtClean="0">
                <a:latin typeface="Arial" pitchFamily="34" charset="0"/>
                <a:cs typeface="Arial" pitchFamily="34" charset="0"/>
              </a:rPr>
              <a:t>poco </a:t>
            </a:r>
            <a:r>
              <a:rPr lang="es-ES" sz="2000" dirty="0">
                <a:latin typeface="Arial" pitchFamily="34" charset="0"/>
                <a:cs typeface="Arial" pitchFamily="34" charset="0"/>
              </a:rPr>
              <a:t>claros, subraya las palabras más importantes, añade  notas aclaratorias en los márgenes y amplíalas con el libro </a:t>
            </a:r>
            <a:r>
              <a:rPr lang="es-ES" sz="2000" dirty="0" smtClean="0">
                <a:latin typeface="Arial" pitchFamily="34" charset="0"/>
                <a:cs typeface="Arial" pitchFamily="34" charset="0"/>
              </a:rPr>
              <a:t>de </a:t>
            </a:r>
            <a:r>
              <a:rPr lang="es-ES" sz="2000" dirty="0">
                <a:latin typeface="Arial" pitchFamily="34" charset="0"/>
                <a:cs typeface="Arial" pitchFamily="34" charset="0"/>
              </a:rPr>
              <a:t>estudio o manuales de consulta. </a:t>
            </a:r>
          </a:p>
          <a:p>
            <a:pPr marL="0" indent="0">
              <a:buNone/>
            </a:pPr>
            <a:endParaRPr lang="es-ES" sz="2000" dirty="0">
              <a:latin typeface="Arial" pitchFamily="34" charset="0"/>
              <a:cs typeface="Arial" pitchFamily="34" charset="0"/>
            </a:endParaRPr>
          </a:p>
          <a:p>
            <a:endParaRPr lang="es-ES" sz="2000" dirty="0">
              <a:latin typeface="Arial" pitchFamily="34" charset="0"/>
              <a:cs typeface="Arial" pitchFamily="34" charset="0"/>
            </a:endParaRPr>
          </a:p>
        </p:txBody>
      </p:sp>
    </p:spTree>
    <p:extLst>
      <p:ext uri="{BB962C8B-B14F-4D97-AF65-F5344CB8AC3E}">
        <p14:creationId xmlns:p14="http://schemas.microsoft.com/office/powerpoint/2010/main" val="3945270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39552" y="337220"/>
            <a:ext cx="7924800" cy="1944216"/>
          </a:xfrm>
        </p:spPr>
        <p:txBody>
          <a:bodyPr>
            <a:normAutofit fontScale="92500" lnSpcReduction="20000"/>
          </a:bodyPr>
          <a:lstStyle/>
          <a:p>
            <a:pPr marL="0" indent="0">
              <a:buNone/>
            </a:pPr>
            <a:r>
              <a:rPr lang="es-ES" sz="2000" dirty="0">
                <a:latin typeface="Arial" pitchFamily="34" charset="0"/>
                <a:cs typeface="Arial" pitchFamily="34" charset="0"/>
              </a:rPr>
              <a:t>Consejos prácticos: </a:t>
            </a:r>
          </a:p>
          <a:p>
            <a:r>
              <a:rPr lang="es-ES" sz="2000" dirty="0" smtClean="0">
                <a:latin typeface="Arial" pitchFamily="34" charset="0"/>
                <a:cs typeface="Arial" pitchFamily="34" charset="0"/>
              </a:rPr>
              <a:t>Deja </a:t>
            </a:r>
            <a:r>
              <a:rPr lang="es-ES" sz="2000" dirty="0">
                <a:latin typeface="Arial" pitchFamily="34" charset="0"/>
                <a:cs typeface="Arial" pitchFamily="34" charset="0"/>
              </a:rPr>
              <a:t>márgenes a derecha e izquierda para posibles anotaciones posteriores. </a:t>
            </a:r>
          </a:p>
          <a:p>
            <a:r>
              <a:rPr lang="es-ES" sz="2000" dirty="0" smtClean="0">
                <a:latin typeface="Arial" pitchFamily="34" charset="0"/>
                <a:cs typeface="Arial" pitchFamily="34" charset="0"/>
              </a:rPr>
              <a:t>Deja </a:t>
            </a:r>
            <a:r>
              <a:rPr lang="es-ES" sz="2000" dirty="0">
                <a:latin typeface="Arial" pitchFamily="34" charset="0"/>
                <a:cs typeface="Arial" pitchFamily="34" charset="0"/>
              </a:rPr>
              <a:t>espacio entre las líneas escritas para poder añadir ideas, relaciones o aclaraciones en la revisión y ampliación de los apuntes. </a:t>
            </a:r>
          </a:p>
          <a:p>
            <a:endParaRPr lang="es-ES" dirty="0"/>
          </a:p>
        </p:txBody>
      </p:sp>
      <p:pic>
        <p:nvPicPr>
          <p:cNvPr id="5122" name="Picture 2" descr="http://www.psicologos-granvia.com/archivos/articulos/189/escrib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21396"/>
            <a:ext cx="3528392" cy="2646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503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5212"/>
            <a:ext cx="7924800" cy="952500"/>
          </a:xfrm>
        </p:spPr>
        <p:txBody>
          <a:bodyPr/>
          <a:lstStyle/>
          <a:p>
            <a:pPr algn="ctr"/>
            <a:r>
              <a:rPr lang="es-ES_tradnl" b="1" dirty="0">
                <a:latin typeface="Comic Sans MS" pitchFamily="66" charset="0"/>
              </a:rPr>
              <a:t>Esquema</a:t>
            </a:r>
            <a:r>
              <a:rPr lang="es-ES" dirty="0">
                <a:latin typeface="Comic Sans MS" pitchFamily="66" charset="0"/>
              </a:rPr>
              <a:t/>
            </a:r>
            <a:br>
              <a:rPr lang="es-ES" dirty="0">
                <a:latin typeface="Comic Sans MS" pitchFamily="66" charset="0"/>
              </a:rPr>
            </a:br>
            <a:endParaRPr lang="es-ES" dirty="0">
              <a:latin typeface="Comic Sans MS" pitchFamily="66" charset="0"/>
            </a:endParaRPr>
          </a:p>
        </p:txBody>
      </p:sp>
      <p:sp>
        <p:nvSpPr>
          <p:cNvPr id="3" name="2 Marcador de contenido"/>
          <p:cNvSpPr>
            <a:spLocks noGrp="1"/>
          </p:cNvSpPr>
          <p:nvPr>
            <p:ph sz="quarter" idx="13"/>
          </p:nvPr>
        </p:nvSpPr>
        <p:spPr>
          <a:xfrm>
            <a:off x="539552" y="1201316"/>
            <a:ext cx="7924800" cy="3429000"/>
          </a:xfrm>
        </p:spPr>
        <p:txBody>
          <a:bodyPr>
            <a:normAutofit/>
          </a:bodyPr>
          <a:lstStyle/>
          <a:p>
            <a:pPr marL="0" indent="0">
              <a:buNone/>
            </a:pPr>
            <a:r>
              <a:rPr lang="es-ES_tradnl" sz="2000" dirty="0">
                <a:latin typeface="Arial" pitchFamily="34" charset="0"/>
                <a:cs typeface="Arial" pitchFamily="34" charset="0"/>
              </a:rPr>
              <a:t>Es la expresión gráfica del subrayado que contiene de forma sintetizada las ideas principales, las ideas secundarias y los detalles del texto.</a:t>
            </a:r>
            <a:endParaRPr lang="es-ES" sz="2000" dirty="0">
              <a:latin typeface="Arial" pitchFamily="34" charset="0"/>
              <a:cs typeface="Arial" pitchFamily="34" charset="0"/>
            </a:endParaRPr>
          </a:p>
          <a:p>
            <a:pPr marL="0" indent="0">
              <a:buNone/>
            </a:pPr>
            <a:r>
              <a:rPr lang="es-ES_tradnl" sz="2000" dirty="0" smtClean="0">
                <a:latin typeface="Arial" pitchFamily="34" charset="0"/>
                <a:cs typeface="Arial" pitchFamily="34" charset="0"/>
              </a:rPr>
              <a:t>¿</a:t>
            </a:r>
            <a:r>
              <a:rPr lang="es-ES_tradnl" sz="2000" dirty="0">
                <a:latin typeface="Arial" pitchFamily="34" charset="0"/>
                <a:cs typeface="Arial" pitchFamily="34" charset="0"/>
              </a:rPr>
              <a:t>Por qué es importante realizar un esquema?</a:t>
            </a:r>
            <a:endParaRPr lang="es-ES" sz="2000" dirty="0">
              <a:latin typeface="Arial" pitchFamily="34" charset="0"/>
              <a:cs typeface="Arial" pitchFamily="34" charset="0"/>
            </a:endParaRPr>
          </a:p>
          <a:p>
            <a:pPr marL="0" indent="0">
              <a:buNone/>
            </a:pPr>
            <a:r>
              <a:rPr lang="es-ES_tradnl" sz="2000" dirty="0">
                <a:latin typeface="Arial" pitchFamily="34" charset="0"/>
                <a:cs typeface="Arial" pitchFamily="34" charset="0"/>
              </a:rPr>
              <a:t>Porque permite que de un sólo vistazo obtengamos una clara idea general del tema, seleccionemos y profundicemos en los contenidos básicos y analicemos para fijarlos mejor en nuestra mente.</a:t>
            </a:r>
            <a:endParaRPr lang="es-ES" sz="2000" dirty="0">
              <a:latin typeface="Arial" pitchFamily="34" charset="0"/>
              <a:cs typeface="Arial" pitchFamily="34" charset="0"/>
            </a:endParaRPr>
          </a:p>
          <a:p>
            <a:endParaRPr lang="es-ES" sz="2000" dirty="0">
              <a:latin typeface="Arial" pitchFamily="34" charset="0"/>
              <a:cs typeface="Arial" pitchFamily="34" charset="0"/>
            </a:endParaRPr>
          </a:p>
        </p:txBody>
      </p:sp>
    </p:spTree>
    <p:extLst>
      <p:ext uri="{BB962C8B-B14F-4D97-AF65-F5344CB8AC3E}">
        <p14:creationId xmlns:p14="http://schemas.microsoft.com/office/powerpoint/2010/main" val="30657858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95536" y="409228"/>
            <a:ext cx="8208912" cy="4392488"/>
          </a:xfrm>
        </p:spPr>
        <p:txBody>
          <a:bodyPr>
            <a:normAutofit lnSpcReduction="10000"/>
          </a:bodyPr>
          <a:lstStyle/>
          <a:p>
            <a:pPr marL="0" indent="0">
              <a:buNone/>
            </a:pPr>
            <a:r>
              <a:rPr lang="es-ES_tradnl" sz="2000" b="1" dirty="0">
                <a:latin typeface="Arial" pitchFamily="34" charset="0"/>
                <a:cs typeface="Arial" pitchFamily="34" charset="0"/>
              </a:rPr>
              <a:t>¿Cómo realizamos un esquema?</a:t>
            </a:r>
            <a:endParaRPr lang="es-ES" sz="2000" b="1" dirty="0">
              <a:latin typeface="Arial" pitchFamily="34" charset="0"/>
              <a:cs typeface="Arial" pitchFamily="34" charset="0"/>
            </a:endParaRPr>
          </a:p>
          <a:p>
            <a:r>
              <a:rPr lang="es-ES_tradnl" sz="2000" dirty="0" smtClean="0">
                <a:latin typeface="Arial" pitchFamily="34" charset="0"/>
                <a:cs typeface="Arial" pitchFamily="34" charset="0"/>
              </a:rPr>
              <a:t>Elaborar </a:t>
            </a:r>
            <a:r>
              <a:rPr lang="es-ES_tradnl" sz="2000" dirty="0">
                <a:latin typeface="Arial" pitchFamily="34" charset="0"/>
                <a:cs typeface="Arial" pitchFamily="34" charset="0"/>
              </a:rPr>
              <a:t>una lectura comprensiva y realizar correctamente  el subrayado para jerarquizado bien los conceptos (Idea Principal, secundaria…)</a:t>
            </a:r>
            <a:endParaRPr lang="es-ES" sz="2000" dirty="0">
              <a:latin typeface="Arial" pitchFamily="34" charset="0"/>
              <a:cs typeface="Arial" pitchFamily="34" charset="0"/>
            </a:endParaRPr>
          </a:p>
          <a:p>
            <a:r>
              <a:rPr lang="es-ES_tradnl" sz="2000" dirty="0" smtClean="0">
                <a:latin typeface="Arial" pitchFamily="34" charset="0"/>
                <a:cs typeface="Arial" pitchFamily="34" charset="0"/>
              </a:rPr>
              <a:t>Emplear </a:t>
            </a:r>
            <a:r>
              <a:rPr lang="es-ES_tradnl" sz="2000" dirty="0">
                <a:latin typeface="Arial" pitchFamily="34" charset="0"/>
                <a:cs typeface="Arial" pitchFamily="34" charset="0"/>
              </a:rPr>
              <a:t>palabras claves o frases muy cortas sin ningún tipo de detalles y de forma breve.</a:t>
            </a:r>
            <a:endParaRPr lang="es-ES" sz="2000" dirty="0">
              <a:latin typeface="Arial" pitchFamily="34" charset="0"/>
              <a:cs typeface="Arial" pitchFamily="34" charset="0"/>
            </a:endParaRPr>
          </a:p>
          <a:p>
            <a:r>
              <a:rPr lang="es-ES_tradnl" sz="2000" dirty="0" smtClean="0">
                <a:latin typeface="Arial" pitchFamily="34" charset="0"/>
                <a:cs typeface="Arial" pitchFamily="34" charset="0"/>
              </a:rPr>
              <a:t>Usa </a:t>
            </a:r>
            <a:r>
              <a:rPr lang="es-ES_tradnl" sz="2000" dirty="0">
                <a:latin typeface="Arial" pitchFamily="34" charset="0"/>
                <a:cs typeface="Arial" pitchFamily="34" charset="0"/>
              </a:rPr>
              <a:t>tu propio lenguaje expresiones, repasando los epígrafes, títulos y subtítulos del texto.</a:t>
            </a:r>
            <a:endParaRPr lang="es-ES" sz="2000" dirty="0">
              <a:latin typeface="Arial" pitchFamily="34" charset="0"/>
              <a:cs typeface="Arial" pitchFamily="34" charset="0"/>
            </a:endParaRPr>
          </a:p>
          <a:p>
            <a:r>
              <a:rPr lang="es-ES_tradnl" sz="2000" dirty="0" smtClean="0">
                <a:latin typeface="Arial" pitchFamily="34" charset="0"/>
                <a:cs typeface="Arial" pitchFamily="34" charset="0"/>
              </a:rPr>
              <a:t>Atendiendo </a:t>
            </a:r>
            <a:r>
              <a:rPr lang="es-ES_tradnl" sz="2000" dirty="0">
                <a:latin typeface="Arial" pitchFamily="34" charset="0"/>
                <a:cs typeface="Arial" pitchFamily="34" charset="0"/>
              </a:rPr>
              <a:t>a que el encabezamiento del esquema exprese de forma clara la idea principal y que te permita ir descendiendo a detalles que enriquezca esa idea.</a:t>
            </a:r>
            <a:endParaRPr lang="es-ES" sz="2000" dirty="0">
              <a:latin typeface="Arial" pitchFamily="34" charset="0"/>
              <a:cs typeface="Arial" pitchFamily="34" charset="0"/>
            </a:endParaRPr>
          </a:p>
          <a:p>
            <a:r>
              <a:rPr lang="es-ES_tradnl" sz="2000" dirty="0" smtClean="0">
                <a:latin typeface="Arial" pitchFamily="34" charset="0"/>
                <a:cs typeface="Arial" pitchFamily="34" charset="0"/>
              </a:rPr>
              <a:t>Por </a:t>
            </a:r>
            <a:r>
              <a:rPr lang="es-ES_tradnl" sz="2000" dirty="0">
                <a:latin typeface="Arial" pitchFamily="34" charset="0"/>
                <a:cs typeface="Arial" pitchFamily="34" charset="0"/>
              </a:rPr>
              <a:t>último elige el tipo de esquema que vas a realizar.</a:t>
            </a:r>
            <a:endParaRPr lang="es-ES" sz="2000" dirty="0">
              <a:latin typeface="Arial" pitchFamily="34" charset="0"/>
              <a:cs typeface="Arial" pitchFamily="34" charset="0"/>
            </a:endParaRPr>
          </a:p>
          <a:p>
            <a:pPr marL="0" indent="0">
              <a:buNone/>
            </a:pPr>
            <a:endParaRPr lang="es-ES" dirty="0"/>
          </a:p>
        </p:txBody>
      </p:sp>
    </p:spTree>
    <p:extLst>
      <p:ext uri="{BB962C8B-B14F-4D97-AF65-F5344CB8AC3E}">
        <p14:creationId xmlns:p14="http://schemas.microsoft.com/office/powerpoint/2010/main" val="10759817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193204"/>
            <a:ext cx="7924800" cy="3429000"/>
          </a:xfrm>
        </p:spPr>
        <p:txBody>
          <a:bodyPr>
            <a:normAutofit/>
          </a:bodyPr>
          <a:lstStyle/>
          <a:p>
            <a:pPr marL="0" indent="0">
              <a:buNone/>
            </a:pPr>
            <a:r>
              <a:rPr lang="es-ES_tradnl" sz="2000" b="1" dirty="0">
                <a:latin typeface="Arial" pitchFamily="34" charset="0"/>
                <a:cs typeface="Arial" pitchFamily="34" charset="0"/>
              </a:rPr>
              <a:t>Tipos de Esquemas</a:t>
            </a:r>
            <a:endParaRPr lang="es-ES" sz="2000" b="1" dirty="0">
              <a:latin typeface="Arial" pitchFamily="34" charset="0"/>
              <a:cs typeface="Arial" pitchFamily="34" charset="0"/>
            </a:endParaRPr>
          </a:p>
          <a:p>
            <a:pPr marL="0" indent="0">
              <a:buNone/>
            </a:pPr>
            <a:r>
              <a:rPr lang="es-ES_tradnl" sz="2000" dirty="0">
                <a:latin typeface="Arial" pitchFamily="34" charset="0"/>
                <a:cs typeface="Arial" pitchFamily="34" charset="0"/>
              </a:rPr>
              <a:t>Hay mucha variedad de esquemas que pueden adaptarse, sólo, depende de tu creatividad, interés o de la exigencia de tu materia.</a:t>
            </a:r>
            <a:endParaRPr lang="es-ES" sz="2000" dirty="0">
              <a:latin typeface="Arial" pitchFamily="34" charset="0"/>
              <a:cs typeface="Arial" pitchFamily="34" charset="0"/>
            </a:endParaRPr>
          </a:p>
          <a:p>
            <a:endParaRPr lang="es-ES" sz="2000" dirty="0"/>
          </a:p>
        </p:txBody>
      </p:sp>
      <p:pic>
        <p:nvPicPr>
          <p:cNvPr id="4" name="3 Imagen" descr="http://www.psicopedagogia.com/articulos/te_04_files/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61355"/>
            <a:ext cx="4032448" cy="1841763"/>
          </a:xfrm>
          <a:prstGeom prst="rect">
            <a:avLst/>
          </a:prstGeom>
          <a:ln>
            <a:noFill/>
          </a:ln>
          <a:effectLst>
            <a:softEdge rad="112500"/>
          </a:effectLst>
        </p:spPr>
      </p:pic>
      <p:pic>
        <p:nvPicPr>
          <p:cNvPr id="5" name="4 Imagen" descr="http://www.psicopedagogia.com/articulos/te_04_files/image002.gif"/>
          <p:cNvPicPr/>
          <p:nvPr/>
        </p:nvPicPr>
        <p:blipFill>
          <a:blip r:embed="rId3">
            <a:extLst>
              <a:ext uri="{28A0092B-C50C-407E-A947-70E740481C1C}">
                <a14:useLocalDpi xmlns:a14="http://schemas.microsoft.com/office/drawing/2010/main" val="0"/>
              </a:ext>
            </a:extLst>
          </a:blip>
          <a:srcRect/>
          <a:stretch>
            <a:fillRect/>
          </a:stretch>
        </p:blipFill>
        <p:spPr bwMode="auto">
          <a:xfrm>
            <a:off x="4765104" y="1561356"/>
            <a:ext cx="3839344" cy="1841763"/>
          </a:xfrm>
          <a:prstGeom prst="rect">
            <a:avLst/>
          </a:prstGeom>
          <a:ln>
            <a:noFill/>
          </a:ln>
          <a:effectLst>
            <a:softEdge rad="112500"/>
          </a:effectLst>
        </p:spPr>
      </p:pic>
      <p:pic>
        <p:nvPicPr>
          <p:cNvPr id="6" name="5 Imagen" descr="http://www.psicopedagogia.com/articulos/te_04_files/image003.gif"/>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577580"/>
            <a:ext cx="3672408" cy="1992243"/>
          </a:xfrm>
          <a:prstGeom prst="rect">
            <a:avLst/>
          </a:prstGeom>
          <a:ln>
            <a:noFill/>
          </a:ln>
          <a:effectLst>
            <a:softEdge rad="112500"/>
          </a:effectLst>
        </p:spPr>
      </p:pic>
    </p:spTree>
    <p:extLst>
      <p:ext uri="{BB962C8B-B14F-4D97-AF65-F5344CB8AC3E}">
        <p14:creationId xmlns:p14="http://schemas.microsoft.com/office/powerpoint/2010/main" val="40230097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biLevel thresh="25000"/>
          </a:blip>
          <a:srcRect t="10432" r="379" b="5177"/>
          <a:stretch/>
        </p:blipFill>
        <p:spPr bwMode="auto">
          <a:xfrm>
            <a:off x="827584" y="193204"/>
            <a:ext cx="7290564" cy="4316199"/>
          </a:xfrm>
          <a:prstGeom prst="rect">
            <a:avLst/>
          </a:prstGeom>
          <a:ln>
            <a:noFill/>
          </a:ln>
          <a:effectLst>
            <a:softEdge rad="1270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769871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93204"/>
            <a:ext cx="7924800" cy="628121"/>
          </a:xfrm>
        </p:spPr>
        <p:txBody>
          <a:bodyPr/>
          <a:lstStyle/>
          <a:p>
            <a:pPr algn="ctr"/>
            <a:r>
              <a:rPr lang="es-ES_tradnl" b="1" dirty="0" smtClean="0">
                <a:latin typeface="Comic Sans MS" pitchFamily="66" charset="0"/>
              </a:rPr>
              <a:t>LECTURA</a:t>
            </a:r>
            <a:endParaRPr lang="es-ES" b="1" dirty="0">
              <a:latin typeface="Comic Sans MS" pitchFamily="66" charset="0"/>
            </a:endParaRPr>
          </a:p>
        </p:txBody>
      </p:sp>
      <p:sp>
        <p:nvSpPr>
          <p:cNvPr id="3" name="2 Marcador de contenido"/>
          <p:cNvSpPr>
            <a:spLocks noGrp="1"/>
          </p:cNvSpPr>
          <p:nvPr>
            <p:ph sz="quarter" idx="13"/>
          </p:nvPr>
        </p:nvSpPr>
        <p:spPr>
          <a:xfrm>
            <a:off x="467544" y="985292"/>
            <a:ext cx="8280920" cy="3960440"/>
          </a:xfrm>
        </p:spPr>
        <p:txBody>
          <a:bodyPr>
            <a:normAutofit fontScale="32500" lnSpcReduction="20000"/>
          </a:bodyPr>
          <a:lstStyle/>
          <a:p>
            <a:pPr marL="0" indent="0">
              <a:buNone/>
            </a:pPr>
            <a:r>
              <a:rPr lang="es-ES" sz="6400" dirty="0">
                <a:latin typeface="Arial" pitchFamily="34" charset="0"/>
                <a:cs typeface="Arial" pitchFamily="34" charset="0"/>
              </a:rPr>
              <a:t>A la hora de enfrentarnos a un texto debemos dar, ordenadamente, una serie de pasos:</a:t>
            </a:r>
          </a:p>
          <a:p>
            <a:pPr marL="0" indent="0">
              <a:buNone/>
            </a:pPr>
            <a:r>
              <a:rPr lang="es-ES" sz="6400" b="1" dirty="0">
                <a:latin typeface="Arial" pitchFamily="34" charset="0"/>
                <a:cs typeface="Arial" pitchFamily="34" charset="0"/>
              </a:rPr>
              <a:t>I. Pre-lectura o lectura exploratoria</a:t>
            </a:r>
            <a:r>
              <a:rPr lang="es-ES" sz="6400" dirty="0">
                <a:latin typeface="Arial" pitchFamily="34" charset="0"/>
                <a:cs typeface="Arial" pitchFamily="34" charset="0"/>
              </a:rPr>
              <a:t>. Hacemos una primera lectura rápida para enterarnos de qué se trata. En este primer paso conseguiremos:</a:t>
            </a:r>
          </a:p>
          <a:p>
            <a:pPr marL="0" lvl="0" indent="0">
              <a:buNone/>
            </a:pPr>
            <a:r>
              <a:rPr lang="es-ES" sz="6400" dirty="0" smtClean="0">
                <a:latin typeface="Arial" pitchFamily="34" charset="0"/>
                <a:cs typeface="Arial" pitchFamily="34" charset="0"/>
              </a:rPr>
              <a:t>. Un </a:t>
            </a:r>
            <a:r>
              <a:rPr lang="es-ES" sz="6400" dirty="0">
                <a:latin typeface="Arial" pitchFamily="34" charset="0"/>
                <a:cs typeface="Arial" pitchFamily="34" charset="0"/>
              </a:rPr>
              <a:t>conocimiento rápido del tema.</a:t>
            </a:r>
          </a:p>
          <a:p>
            <a:pPr marL="0" lvl="0" indent="0">
              <a:buNone/>
            </a:pPr>
            <a:r>
              <a:rPr lang="es-ES" sz="6400" dirty="0" smtClean="0">
                <a:latin typeface="Arial" pitchFamily="34" charset="0"/>
                <a:cs typeface="Arial" pitchFamily="34" charset="0"/>
              </a:rPr>
              <a:t>. Formar </a:t>
            </a:r>
            <a:r>
              <a:rPr lang="es-ES" sz="6400" dirty="0">
                <a:latin typeface="Arial" pitchFamily="34" charset="0"/>
                <a:cs typeface="Arial" pitchFamily="34" charset="0"/>
              </a:rPr>
              <a:t>el esquema general del texto donde insertaremos los datos más concretos obtenidos en la segunda lectura.</a:t>
            </a:r>
          </a:p>
          <a:p>
            <a:pPr marL="0" lvl="0" indent="0">
              <a:buNone/>
            </a:pPr>
            <a:r>
              <a:rPr lang="es-ES" sz="6400" dirty="0" smtClean="0">
                <a:latin typeface="Arial" pitchFamily="34" charset="0"/>
                <a:cs typeface="Arial" pitchFamily="34" charset="0"/>
              </a:rPr>
              <a:t>. Comenzar </a:t>
            </a:r>
            <a:r>
              <a:rPr lang="es-ES" sz="6400" dirty="0">
                <a:latin typeface="Arial" pitchFamily="34" charset="0"/>
                <a:cs typeface="Arial" pitchFamily="34" charset="0"/>
              </a:rPr>
              <a:t>el estudio de una manera suave de manera que vayamos entrando en materia con más facilidad.</a:t>
            </a:r>
          </a:p>
          <a:p>
            <a:pPr marL="0" indent="0">
              <a:buNone/>
            </a:pPr>
            <a:endParaRPr lang="es-ES" dirty="0">
              <a:latin typeface="Arial" pitchFamily="34" charset="0"/>
              <a:cs typeface="Arial" pitchFamily="34" charset="0"/>
            </a:endParaRPr>
          </a:p>
        </p:txBody>
      </p:sp>
    </p:spTree>
    <p:extLst>
      <p:ext uri="{BB962C8B-B14F-4D97-AF65-F5344CB8AC3E}">
        <p14:creationId xmlns:p14="http://schemas.microsoft.com/office/powerpoint/2010/main" val="15433281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625252"/>
            <a:ext cx="8568952" cy="4608512"/>
          </a:xfrm>
        </p:spPr>
        <p:txBody>
          <a:bodyPr>
            <a:normAutofit/>
          </a:bodyPr>
          <a:lstStyle/>
          <a:p>
            <a:pPr marL="0" lvl="0" indent="0">
              <a:buNone/>
            </a:pPr>
            <a:r>
              <a:rPr lang="es-ES" sz="1800" dirty="0">
                <a:latin typeface="Arial" pitchFamily="34" charset="0"/>
                <a:cs typeface="Arial" pitchFamily="34" charset="0"/>
              </a:rPr>
              <a:t>Además puede servirte también para dar un vistazo a tus apuntes antes de ir a clase y así:</a:t>
            </a:r>
          </a:p>
          <a:p>
            <a:pPr marL="0" lvl="0" indent="0">
              <a:buNone/>
            </a:pPr>
            <a:r>
              <a:rPr lang="es-ES" sz="1800" dirty="0">
                <a:latin typeface="Arial" pitchFamily="34" charset="0"/>
                <a:cs typeface="Arial" pitchFamily="34" charset="0"/>
              </a:rPr>
              <a:t>. Conectar antes con la explicación del profesor, costándote menos atender y enterándote del tema.</a:t>
            </a:r>
          </a:p>
          <a:p>
            <a:pPr marL="0" lvl="0" indent="0">
              <a:buNone/>
            </a:pPr>
            <a:r>
              <a:rPr lang="es-ES" sz="1800" dirty="0">
                <a:latin typeface="Arial" pitchFamily="34" charset="0"/>
                <a:cs typeface="Arial" pitchFamily="34" charset="0"/>
              </a:rPr>
              <a:t>. Ponerte de manifiesto tus dudas que aclararás en clase, y tomar los apuntes con más facilidad</a:t>
            </a:r>
            <a:r>
              <a:rPr lang="es-ES" sz="1800" dirty="0" smtClean="0">
                <a:latin typeface="Arial" pitchFamily="34" charset="0"/>
                <a:cs typeface="Arial" pitchFamily="34" charset="0"/>
              </a:rPr>
              <a:t>.</a:t>
            </a:r>
          </a:p>
          <a:p>
            <a:pPr marL="0" indent="0">
              <a:buNone/>
            </a:pPr>
            <a:r>
              <a:rPr lang="es-ES" sz="1800" b="1" dirty="0">
                <a:latin typeface="Arial" pitchFamily="34" charset="0"/>
                <a:cs typeface="Arial" pitchFamily="34" charset="0"/>
              </a:rPr>
              <a:t>II. Lectura comprensiva</a:t>
            </a:r>
            <a:r>
              <a:rPr lang="es-ES" sz="1800" dirty="0">
                <a:latin typeface="Arial" pitchFamily="34" charset="0"/>
                <a:cs typeface="Arial" pitchFamily="34" charset="0"/>
              </a:rPr>
              <a:t>. Consiste en volver a leer el texto, pero más despacio, párrafo a párrafo, reflexionando sobre lo que leemos. De esta manera entenderás mejor el tema a estudiar, por lo que te será mucho más fácil asimilar y aprender.</a:t>
            </a:r>
          </a:p>
          <a:p>
            <a:pPr marL="0" lvl="0" indent="0">
              <a:buNone/>
            </a:pPr>
            <a:endParaRPr lang="es-ES" sz="1800" dirty="0">
              <a:latin typeface="Arial" pitchFamily="34" charset="0"/>
              <a:cs typeface="Arial" pitchFamily="34" charset="0"/>
            </a:endParaRPr>
          </a:p>
          <a:p>
            <a:endParaRPr lang="es-ES" dirty="0"/>
          </a:p>
        </p:txBody>
      </p:sp>
    </p:spTree>
    <p:extLst>
      <p:ext uri="{BB962C8B-B14F-4D97-AF65-F5344CB8AC3E}">
        <p14:creationId xmlns:p14="http://schemas.microsoft.com/office/powerpoint/2010/main" val="24086980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79512" y="193204"/>
            <a:ext cx="8354888" cy="4569296"/>
          </a:xfrm>
        </p:spPr>
        <p:txBody>
          <a:bodyPr/>
          <a:lstStyle/>
          <a:p>
            <a:pPr marL="0" indent="0">
              <a:buNone/>
            </a:pPr>
            <a:endParaRPr lang="es-ES" b="1" dirty="0" smtClean="0">
              <a:latin typeface="Arial" pitchFamily="34" charset="0"/>
              <a:cs typeface="Arial" pitchFamily="34" charset="0"/>
            </a:endParaRPr>
          </a:p>
          <a:p>
            <a:pPr marL="0" indent="0">
              <a:buNone/>
            </a:pPr>
            <a:r>
              <a:rPr lang="es-ES" b="1" dirty="0" smtClean="0">
                <a:latin typeface="Arial" pitchFamily="34" charset="0"/>
                <a:cs typeface="Arial" pitchFamily="34" charset="0"/>
              </a:rPr>
              <a:t>III</a:t>
            </a:r>
            <a:r>
              <a:rPr lang="es-ES" b="1" dirty="0">
                <a:latin typeface="Arial" pitchFamily="34" charset="0"/>
                <a:cs typeface="Arial" pitchFamily="34" charset="0"/>
              </a:rPr>
              <a:t>. Ampliar el vocabulario</a:t>
            </a:r>
            <a:r>
              <a:rPr lang="es-ES" dirty="0">
                <a:latin typeface="Arial" pitchFamily="34" charset="0"/>
                <a:cs typeface="Arial" pitchFamily="34" charset="0"/>
              </a:rPr>
              <a:t>. Es necesario que trabajes con sinónimos y antónimos. </a:t>
            </a:r>
            <a:r>
              <a:rPr lang="es-ES" b="1" dirty="0">
                <a:latin typeface="Arial" pitchFamily="34" charset="0"/>
                <a:cs typeface="Arial" pitchFamily="34" charset="0"/>
              </a:rPr>
              <a:t>Busca siempre en el diccionario las palabras que no conozcas</a:t>
            </a:r>
            <a:r>
              <a:rPr lang="es-ES" dirty="0">
                <a:latin typeface="Arial" pitchFamily="34" charset="0"/>
                <a:cs typeface="Arial" pitchFamily="34" charset="0"/>
              </a:rPr>
              <a:t>.</a:t>
            </a:r>
          </a:p>
          <a:p>
            <a:pPr marL="0" indent="0">
              <a:buNone/>
            </a:pPr>
            <a:endParaRPr lang="es-ES" dirty="0"/>
          </a:p>
        </p:txBody>
      </p:sp>
      <p:pic>
        <p:nvPicPr>
          <p:cNvPr id="1026" name="Picture 2" descr="C:\Users\JORDY\Desktop\leyendo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849388"/>
            <a:ext cx="3326937" cy="26615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833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93204"/>
            <a:ext cx="7924800" cy="700129"/>
          </a:xfrm>
        </p:spPr>
        <p:txBody>
          <a:bodyPr/>
          <a:lstStyle/>
          <a:p>
            <a:pPr algn="ctr"/>
            <a:r>
              <a:rPr lang="es-ES_tradnl" b="1" dirty="0" smtClean="0">
                <a:latin typeface="Comic Sans MS" pitchFamily="66" charset="0"/>
              </a:rPr>
              <a:t>Subrayado</a:t>
            </a:r>
            <a:endParaRPr lang="es-ES" b="1" dirty="0">
              <a:latin typeface="Comic Sans MS" pitchFamily="66" charset="0"/>
            </a:endParaRPr>
          </a:p>
        </p:txBody>
      </p:sp>
      <p:sp>
        <p:nvSpPr>
          <p:cNvPr id="3" name="2 Marcador de contenido"/>
          <p:cNvSpPr>
            <a:spLocks noGrp="1"/>
          </p:cNvSpPr>
          <p:nvPr>
            <p:ph sz="quarter" idx="13"/>
          </p:nvPr>
        </p:nvSpPr>
        <p:spPr>
          <a:xfrm>
            <a:off x="609600" y="1129308"/>
            <a:ext cx="7924800" cy="3633192"/>
          </a:xfrm>
        </p:spPr>
        <p:txBody>
          <a:bodyPr/>
          <a:lstStyle/>
          <a:p>
            <a:pPr marL="0" indent="0">
              <a:buNone/>
            </a:pPr>
            <a:r>
              <a:rPr lang="es-ES_tradnl" sz="2400" dirty="0">
                <a:latin typeface="Arial" pitchFamily="34" charset="0"/>
                <a:cs typeface="Arial" pitchFamily="34" charset="0"/>
              </a:rPr>
              <a:t>El objetivo del subrayado es destacar las ideas esenciales de un texto. Posteriormente, al leer únicamente lo subrayado se puede recordar el contenido de dicho texto.</a:t>
            </a:r>
            <a:endParaRPr lang="es-ES" sz="2400" dirty="0">
              <a:latin typeface="Arial" pitchFamily="34" charset="0"/>
              <a:cs typeface="Arial" pitchFamily="34" charset="0"/>
            </a:endParaRPr>
          </a:p>
          <a:p>
            <a:pPr marL="0" indent="0">
              <a:buNone/>
            </a:pPr>
            <a:r>
              <a:rPr lang="es-ES_tradnl" sz="2400" dirty="0">
                <a:latin typeface="Arial" pitchFamily="34" charset="0"/>
                <a:cs typeface="Arial" pitchFamily="34" charset="0"/>
              </a:rPr>
              <a:t>Las principales teorías psicológicas de la percepción humana fundamentan esta técnica, ya que está demostrado que la memoria se fija y recuerda más y mejor aquellas cosas que se resaltan.</a:t>
            </a:r>
            <a:endParaRPr lang="es-ES" sz="2400" dirty="0">
              <a:latin typeface="Arial" pitchFamily="34" charset="0"/>
              <a:cs typeface="Arial" pitchFamily="34" charset="0"/>
            </a:endParaRPr>
          </a:p>
          <a:p>
            <a:endParaRPr lang="es-ES" dirty="0">
              <a:latin typeface="Arial" pitchFamily="34" charset="0"/>
              <a:cs typeface="Arial" pitchFamily="34" charset="0"/>
            </a:endParaRPr>
          </a:p>
        </p:txBody>
      </p:sp>
    </p:spTree>
    <p:extLst>
      <p:ext uri="{BB962C8B-B14F-4D97-AF65-F5344CB8AC3E}">
        <p14:creationId xmlns:p14="http://schemas.microsoft.com/office/powerpoint/2010/main" val="13298880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95536" y="265212"/>
            <a:ext cx="7924800" cy="3429000"/>
          </a:xfrm>
        </p:spPr>
        <p:txBody>
          <a:bodyPr/>
          <a:lstStyle/>
          <a:p>
            <a:pPr marL="0" indent="0">
              <a:buNone/>
            </a:pPr>
            <a:r>
              <a:rPr lang="es-ES_tradnl" b="1" dirty="0">
                <a:latin typeface="Arial" pitchFamily="34" charset="0"/>
                <a:cs typeface="Arial" pitchFamily="34" charset="0"/>
              </a:rPr>
              <a:t>¿Por qué es indispensable subrayar un libro para leerlo?</a:t>
            </a:r>
            <a:endParaRPr lang="es-ES" dirty="0">
              <a:latin typeface="Arial" pitchFamily="34" charset="0"/>
              <a:cs typeface="Arial" pitchFamily="34" charset="0"/>
            </a:endParaRPr>
          </a:p>
          <a:p>
            <a:r>
              <a:rPr lang="es-ES" dirty="0" smtClean="0">
                <a:latin typeface="Arial" pitchFamily="34" charset="0"/>
                <a:cs typeface="Arial" pitchFamily="34" charset="0"/>
              </a:rPr>
              <a:t> </a:t>
            </a:r>
            <a:r>
              <a:rPr lang="es-ES" dirty="0">
                <a:latin typeface="Arial" pitchFamily="34" charset="0"/>
                <a:cs typeface="Arial" pitchFamily="34" charset="0"/>
              </a:rPr>
              <a:t>El subrayado</a:t>
            </a:r>
            <a:r>
              <a:rPr lang="es-ES" cap="all" dirty="0">
                <a:latin typeface="Arial" pitchFamily="34" charset="0"/>
                <a:cs typeface="Arial" pitchFamily="34" charset="0"/>
              </a:rPr>
              <a:t> </a:t>
            </a:r>
            <a:r>
              <a:rPr lang="es-ES" dirty="0">
                <a:latin typeface="Arial" pitchFamily="34" charset="0"/>
                <a:cs typeface="Arial" pitchFamily="34" charset="0"/>
              </a:rPr>
              <a:t>evita  tener que leer de nuevo todo el texto</a:t>
            </a:r>
            <a:r>
              <a:rPr lang="es-ES" dirty="0" smtClean="0">
                <a:latin typeface="Arial" pitchFamily="34" charset="0"/>
                <a:cs typeface="Arial" pitchFamily="34" charset="0"/>
              </a:rPr>
              <a:t>.</a:t>
            </a:r>
          </a:p>
          <a:p>
            <a:r>
              <a:rPr lang="es-ES" dirty="0" smtClean="0">
                <a:latin typeface="Arial" pitchFamily="34" charset="0"/>
                <a:cs typeface="Arial" pitchFamily="34" charset="0"/>
              </a:rPr>
              <a:t>Leer</a:t>
            </a:r>
            <a:r>
              <a:rPr lang="es-ES" dirty="0">
                <a:latin typeface="Arial" pitchFamily="34" charset="0"/>
                <a:cs typeface="Arial" pitchFamily="34" charset="0"/>
              </a:rPr>
              <a:t>, si lo hacemos activamente equivale a pensar, y el pensamiento tiende a expresarse en palabras, escritas o habladas.</a:t>
            </a:r>
          </a:p>
          <a:p>
            <a:r>
              <a:rPr lang="es-ES" dirty="0" smtClean="0">
                <a:latin typeface="Arial" pitchFamily="34" charset="0"/>
                <a:cs typeface="Arial" pitchFamily="34" charset="0"/>
              </a:rPr>
              <a:t>Porque </a:t>
            </a:r>
            <a:r>
              <a:rPr lang="es-ES" dirty="0">
                <a:latin typeface="Arial" pitchFamily="34" charset="0"/>
                <a:cs typeface="Arial" pitchFamily="34" charset="0"/>
              </a:rPr>
              <a:t>llegamos con rapidez a la comprensión de la estructura y organización de un texto.</a:t>
            </a:r>
          </a:p>
          <a:p>
            <a:r>
              <a:rPr lang="es-ES" dirty="0" smtClean="0">
                <a:latin typeface="Arial" pitchFamily="34" charset="0"/>
                <a:cs typeface="Arial" pitchFamily="34" charset="0"/>
              </a:rPr>
              <a:t>Ayuda </a:t>
            </a:r>
            <a:r>
              <a:rPr lang="es-ES" dirty="0">
                <a:latin typeface="Arial" pitchFamily="34" charset="0"/>
                <a:cs typeface="Arial" pitchFamily="34" charset="0"/>
              </a:rPr>
              <a:t>a fijar la atención</a:t>
            </a:r>
          </a:p>
        </p:txBody>
      </p:sp>
      <p:pic>
        <p:nvPicPr>
          <p:cNvPr id="1026" name="Picture 2" descr="C:\Users\JORDY\Desktop\subrayado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7256" y="2109976"/>
            <a:ext cx="3669542"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30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337220"/>
            <a:ext cx="8068816" cy="3501008"/>
          </a:xfrm>
        </p:spPr>
        <p:txBody>
          <a:bodyPr>
            <a:normAutofit fontScale="77500" lnSpcReduction="20000"/>
          </a:bodyPr>
          <a:lstStyle/>
          <a:p>
            <a:pPr marL="0" indent="0">
              <a:buNone/>
            </a:pPr>
            <a:r>
              <a:rPr lang="es-ES_tradnl" sz="2200" b="1" cap="all" dirty="0">
                <a:latin typeface="Arial" pitchFamily="34" charset="0"/>
                <a:cs typeface="Arial" pitchFamily="34" charset="0"/>
              </a:rPr>
              <a:t>1. ¿CUÁNDO SUBRAYAR?</a:t>
            </a:r>
            <a:r>
              <a:rPr lang="es-ES_tradnl" sz="2200" b="1" dirty="0">
                <a:latin typeface="Arial" pitchFamily="34" charset="0"/>
                <a:cs typeface="Arial" pitchFamily="34" charset="0"/>
              </a:rPr>
              <a:t> </a:t>
            </a:r>
            <a:endParaRPr lang="es-ES" sz="2200" dirty="0">
              <a:latin typeface="Arial" pitchFamily="34" charset="0"/>
              <a:cs typeface="Arial" pitchFamily="34" charset="0"/>
            </a:endParaRPr>
          </a:p>
          <a:p>
            <a:r>
              <a:rPr lang="es-ES_tradnl" sz="2200" dirty="0">
                <a:latin typeface="Arial" pitchFamily="34" charset="0"/>
                <a:cs typeface="Arial" pitchFamily="34" charset="0"/>
              </a:rPr>
              <a:t>Inmediatamente después de captar el texto. Si no, no sabrás qué remarcar.</a:t>
            </a:r>
            <a:endParaRPr lang="es-ES" sz="2200" dirty="0">
              <a:latin typeface="Arial" pitchFamily="34" charset="0"/>
              <a:cs typeface="Arial" pitchFamily="34" charset="0"/>
            </a:endParaRPr>
          </a:p>
          <a:p>
            <a:pPr marL="0" indent="0">
              <a:buNone/>
            </a:pPr>
            <a:r>
              <a:rPr lang="es-ES_tradnl" sz="2200" b="1" cap="all" dirty="0">
                <a:latin typeface="Arial" pitchFamily="34" charset="0"/>
                <a:cs typeface="Arial" pitchFamily="34" charset="0"/>
              </a:rPr>
              <a:t>2. ¿QUÉ SUBRAYAR</a:t>
            </a:r>
            <a:r>
              <a:rPr lang="es-ES_tradnl" sz="2200" b="1" dirty="0">
                <a:latin typeface="Arial" pitchFamily="34" charset="0"/>
                <a:cs typeface="Arial" pitchFamily="34" charset="0"/>
              </a:rPr>
              <a:t>?</a:t>
            </a:r>
            <a:endParaRPr lang="es-ES" sz="2200" dirty="0">
              <a:latin typeface="Arial" pitchFamily="34" charset="0"/>
              <a:cs typeface="Arial" pitchFamily="34" charset="0"/>
            </a:endParaRPr>
          </a:p>
          <a:p>
            <a:r>
              <a:rPr lang="es-MX" sz="2200" dirty="0">
                <a:latin typeface="Arial" pitchFamily="34" charset="0"/>
                <a:cs typeface="Arial" pitchFamily="34" charset="0"/>
              </a:rPr>
              <a:t>Los puntos más importantes, los argumentos de mayor fuerza. Las ideas centrales, las Palabras-Clave. (Mucho más en lo humanístico que en lo técnico).</a:t>
            </a:r>
            <a:endParaRPr lang="es-ES" sz="2200" dirty="0">
              <a:latin typeface="Arial" pitchFamily="34" charset="0"/>
              <a:cs typeface="Arial" pitchFamily="34" charset="0"/>
            </a:endParaRPr>
          </a:p>
          <a:p>
            <a:pPr marL="0" indent="0">
              <a:buNone/>
            </a:pPr>
            <a:r>
              <a:rPr lang="es-ES_tradnl" sz="2200" b="1" dirty="0">
                <a:latin typeface="Arial" pitchFamily="34" charset="0"/>
                <a:cs typeface="Arial" pitchFamily="34" charset="0"/>
              </a:rPr>
              <a:t>3</a:t>
            </a:r>
            <a:r>
              <a:rPr lang="es-ES_tradnl" sz="2200" b="1" cap="all" dirty="0">
                <a:latin typeface="Arial" pitchFamily="34" charset="0"/>
                <a:cs typeface="Arial" pitchFamily="34" charset="0"/>
              </a:rPr>
              <a:t>. ¿CÓMO SUBRAYAR?</a:t>
            </a:r>
            <a:r>
              <a:rPr lang="es-ES_tradnl" sz="2200" b="1" dirty="0">
                <a:latin typeface="Arial" pitchFamily="34" charset="0"/>
                <a:cs typeface="Arial" pitchFamily="34" charset="0"/>
              </a:rPr>
              <a:t> </a:t>
            </a:r>
            <a:endParaRPr lang="es-ES" sz="2200" dirty="0">
              <a:latin typeface="Arial" pitchFamily="34" charset="0"/>
              <a:cs typeface="Arial" pitchFamily="34" charset="0"/>
            </a:endParaRPr>
          </a:p>
          <a:p>
            <a:pPr marL="0" indent="0">
              <a:buNone/>
            </a:pPr>
            <a:r>
              <a:rPr lang="es-ES_tradnl" sz="2200" dirty="0">
                <a:latin typeface="Arial" pitchFamily="34" charset="0"/>
                <a:cs typeface="Arial" pitchFamily="34" charset="0"/>
              </a:rPr>
              <a:t>Con </a:t>
            </a:r>
            <a:r>
              <a:rPr lang="es-ES_tradnl" sz="2200" dirty="0" err="1">
                <a:latin typeface="Arial" pitchFamily="34" charset="0"/>
                <a:cs typeface="Arial" pitchFamily="34" charset="0"/>
              </a:rPr>
              <a:t>remarcador</a:t>
            </a:r>
            <a:r>
              <a:rPr lang="es-ES_tradnl" sz="2200" dirty="0">
                <a:latin typeface="Arial" pitchFamily="34" charset="0"/>
                <a:cs typeface="Arial" pitchFamily="34" charset="0"/>
              </a:rPr>
              <a:t>:</a:t>
            </a:r>
            <a:endParaRPr lang="es-ES" sz="2200" dirty="0">
              <a:latin typeface="Arial" pitchFamily="34" charset="0"/>
              <a:cs typeface="Arial" pitchFamily="34" charset="0"/>
            </a:endParaRPr>
          </a:p>
          <a:p>
            <a:r>
              <a:rPr lang="es-ES_tradnl" sz="2200" dirty="0" smtClean="0">
                <a:latin typeface="Arial" pitchFamily="34" charset="0"/>
                <a:cs typeface="Arial" pitchFamily="34" charset="0"/>
              </a:rPr>
              <a:t>Líneas </a:t>
            </a:r>
            <a:r>
              <a:rPr lang="es-ES_tradnl" sz="2200" dirty="0">
                <a:latin typeface="Arial" pitchFamily="34" charset="0"/>
                <a:cs typeface="Arial" pitchFamily="34" charset="0"/>
              </a:rPr>
              <a:t>ondulantes debajo, para lo </a:t>
            </a:r>
            <a:r>
              <a:rPr lang="es-ES_tradnl" sz="2200" dirty="0" smtClean="0">
                <a:latin typeface="Arial" pitchFamily="34" charset="0"/>
                <a:cs typeface="Arial" pitchFamily="34" charset="0"/>
              </a:rPr>
              <a:t>esencial.</a:t>
            </a:r>
            <a:endParaRPr lang="es-ES" sz="2200" dirty="0">
              <a:latin typeface="Arial" pitchFamily="34" charset="0"/>
              <a:cs typeface="Arial" pitchFamily="34" charset="0"/>
            </a:endParaRPr>
          </a:p>
          <a:p>
            <a:r>
              <a:rPr lang="es-ES_tradnl" sz="2200" dirty="0" smtClean="0">
                <a:latin typeface="Arial" pitchFamily="34" charset="0"/>
                <a:cs typeface="Arial" pitchFamily="34" charset="0"/>
              </a:rPr>
              <a:t>Líneas </a:t>
            </a:r>
            <a:r>
              <a:rPr lang="es-ES_tradnl" sz="2200" dirty="0">
                <a:latin typeface="Arial" pitchFamily="34" charset="0"/>
                <a:cs typeface="Arial" pitchFamily="34" charset="0"/>
              </a:rPr>
              <a:t>llenas, para lo secundario pero significativo.</a:t>
            </a:r>
            <a:endParaRPr lang="es-ES" sz="2200" dirty="0">
              <a:latin typeface="Arial" pitchFamily="34" charset="0"/>
              <a:cs typeface="Arial" pitchFamily="34" charset="0"/>
            </a:endParaRPr>
          </a:p>
          <a:p>
            <a:pPr marL="0" indent="0">
              <a:buNone/>
            </a:pPr>
            <a:r>
              <a:rPr lang="es-ES" dirty="0">
                <a:latin typeface="Arial" pitchFamily="34" charset="0"/>
                <a:cs typeface="Arial" pitchFamily="34" charset="0"/>
              </a:rPr>
              <a:t> </a:t>
            </a:r>
          </a:p>
          <a:p>
            <a:endParaRPr lang="es-ES" dirty="0">
              <a:latin typeface="Arial" pitchFamily="34" charset="0"/>
              <a:cs typeface="Arial" pitchFamily="34" charset="0"/>
            </a:endParaRPr>
          </a:p>
        </p:txBody>
      </p:sp>
      <p:pic>
        <p:nvPicPr>
          <p:cNvPr id="2050" name="Picture 2" descr="http://espaciociencia.com/wp-content/uploads/2013/01/Subray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672" y="2137420"/>
            <a:ext cx="3024336" cy="2018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5003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5212"/>
            <a:ext cx="7924800" cy="700128"/>
          </a:xfrm>
        </p:spPr>
        <p:txBody>
          <a:bodyPr/>
          <a:lstStyle/>
          <a:p>
            <a:pPr algn="ctr"/>
            <a:r>
              <a:rPr lang="es-ES" dirty="0">
                <a:latin typeface="Comic Sans MS" pitchFamily="66" charset="0"/>
              </a:rPr>
              <a:t>Notas al margen</a:t>
            </a:r>
          </a:p>
        </p:txBody>
      </p:sp>
      <p:sp>
        <p:nvSpPr>
          <p:cNvPr id="3" name="2 Marcador de contenido"/>
          <p:cNvSpPr>
            <a:spLocks noGrp="1"/>
          </p:cNvSpPr>
          <p:nvPr>
            <p:ph sz="quarter" idx="13"/>
          </p:nvPr>
        </p:nvSpPr>
        <p:spPr>
          <a:xfrm>
            <a:off x="395536" y="1273324"/>
            <a:ext cx="8210872" cy="3489176"/>
          </a:xfrm>
        </p:spPr>
        <p:txBody>
          <a:bodyPr>
            <a:normAutofit lnSpcReduction="10000"/>
          </a:bodyPr>
          <a:lstStyle/>
          <a:p>
            <a:pPr marL="0" indent="0">
              <a:buNone/>
            </a:pPr>
            <a:r>
              <a:rPr lang="es-ES" sz="2800" dirty="0">
                <a:latin typeface="Arial" pitchFamily="34" charset="0"/>
                <a:cs typeface="Arial" pitchFamily="34" charset="0"/>
              </a:rPr>
              <a:t>Es una técnica  muy utilizada para  hacer anotaciones en los márgenes de las hojas del libro. En ellas se expresa, con apenas un par de palabras, la idea fundamental  del párrafo leído. Se trata de una  técnica muy  utilizada, junto con el subrayado  para la  lectura comprensiva y constituye el paso previo a la elaboración de esquemas.</a:t>
            </a:r>
          </a:p>
          <a:p>
            <a:endParaRPr lang="es-ES" dirty="0"/>
          </a:p>
        </p:txBody>
      </p:sp>
    </p:spTree>
    <p:extLst>
      <p:ext uri="{BB962C8B-B14F-4D97-AF65-F5344CB8AC3E}">
        <p14:creationId xmlns:p14="http://schemas.microsoft.com/office/powerpoint/2010/main" val="1139432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80</TotalTime>
  <Words>803</Words>
  <Application>Microsoft Office PowerPoint</Application>
  <PresentationFormat>Presentación en pantalla (16:10)</PresentationFormat>
  <Paragraphs>81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Horizonte</vt:lpstr>
      <vt:lpstr>TECNICAS DE AUTOPRENDZAJE</vt:lpstr>
      <vt:lpstr>Presentación de PowerPoint</vt:lpstr>
      <vt:lpstr>LECTURA</vt:lpstr>
      <vt:lpstr>Presentación de PowerPoint</vt:lpstr>
      <vt:lpstr>Presentación de PowerPoint</vt:lpstr>
      <vt:lpstr>Subrayado</vt:lpstr>
      <vt:lpstr>Presentación de PowerPoint</vt:lpstr>
      <vt:lpstr>Presentación de PowerPoint</vt:lpstr>
      <vt:lpstr>Notas al margen</vt:lpstr>
      <vt:lpstr>Presentación de PowerPoint</vt:lpstr>
      <vt:lpstr>Presentación de PowerPoint</vt:lpstr>
      <vt:lpstr>Uso del diccionario </vt:lpstr>
      <vt:lpstr>Presentación de PowerPoint</vt:lpstr>
      <vt:lpstr>  Toma de apuntes </vt:lpstr>
      <vt:lpstr>Presentación de PowerPoint</vt:lpstr>
      <vt:lpstr>Presentación de PowerPoint</vt:lpstr>
      <vt:lpstr>Esquema </vt:lpstr>
      <vt:lpstr>Presentación de PowerPoint</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TECNICAS DE AUTOPRENDZAJE</dc:title>
  <dc:creator>JORDY</dc:creator>
  <cp:lastModifiedBy>JORDY</cp:lastModifiedBy>
  <cp:revision>12</cp:revision>
  <dcterms:created xsi:type="dcterms:W3CDTF">2014-03-03T21:37:24Z</dcterms:created>
  <dcterms:modified xsi:type="dcterms:W3CDTF">2014-03-03T23:22:33Z</dcterms:modified>
</cp:coreProperties>
</file>