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5" d="100"/>
          <a:sy n="75" d="100"/>
        </p:scale>
        <p:origin x="-924" y="-10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7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8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4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E4C942C-5D5D-450A-B6E2-DDEE00FF5920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4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7AFDDB6-EC79-42CE-90C8-477AFF10498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881192" cy="1314450"/>
          </a:xfrm>
        </p:spPr>
        <p:txBody>
          <a:bodyPr>
            <a:normAutofit/>
          </a:bodyPr>
          <a:lstStyle/>
          <a:p>
            <a:r>
              <a:rPr lang="es-ES" sz="2800" smtClean="0">
                <a:latin typeface="Comic Sans MS" pitchFamily="66" charset="0"/>
              </a:rPr>
              <a:t>( Movimiento Rectilíneo Uniformemente Variado )</a:t>
            </a:r>
            <a:endParaRPr lang="es-ES" sz="2800" dirty="0">
              <a:latin typeface="Comic Sans MS" pitchFamily="66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mtClean="0">
                <a:latin typeface="Comic Sans MS" pitchFamily="66" charset="0"/>
              </a:rPr>
              <a:t>MRUV</a:t>
            </a:r>
            <a:endParaRPr lang="es-E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9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1632" y="654147"/>
            <a:ext cx="1512168" cy="71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1187624" y="1771278"/>
            <a:ext cx="6192688" cy="0"/>
          </a:xfrm>
          <a:prstGeom prst="line">
            <a:avLst/>
          </a:prstGeom>
          <a:ln w="73025" cmpd="sng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25" name="1024 Arco"/>
          <p:cNvSpPr/>
          <p:nvPr/>
        </p:nvSpPr>
        <p:spPr>
          <a:xfrm>
            <a:off x="1259632" y="907183"/>
            <a:ext cx="4968552" cy="509643"/>
          </a:xfrm>
          <a:prstGeom prst="arc">
            <a:avLst>
              <a:gd name="adj1" fmla="val 10776744"/>
              <a:gd name="adj2" fmla="val 21547851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1027 CuadroTexto"/>
              <p:cNvSpPr txBox="1"/>
              <p:nvPr/>
            </p:nvSpPr>
            <p:spPr>
              <a:xfrm>
                <a:off x="5436096" y="536362"/>
                <a:ext cx="4171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2800" b="1" i="1" dirty="0" smtClean="0"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s-ES" sz="2800" b="1" dirty="0"/>
              </a:p>
            </p:txBody>
          </p:sp>
        </mc:Choice>
        <mc:Fallback xmlns="">
          <p:sp>
            <p:nvSpPr>
              <p:cNvPr id="1028" name="10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36362"/>
                <a:ext cx="41710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0" name="1029 Conector recto de flecha"/>
          <p:cNvCxnSpPr/>
          <p:nvPr/>
        </p:nvCxnSpPr>
        <p:spPr>
          <a:xfrm>
            <a:off x="6570215" y="1007112"/>
            <a:ext cx="8501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1916088" y="1399524"/>
            <a:ext cx="85011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1031 Conector recto"/>
          <p:cNvCxnSpPr/>
          <p:nvPr/>
        </p:nvCxnSpPr>
        <p:spPr>
          <a:xfrm>
            <a:off x="1240118" y="1987302"/>
            <a:ext cx="6192688" cy="0"/>
          </a:xfrm>
          <a:prstGeom prst="line">
            <a:avLst/>
          </a:prstGeom>
          <a:ln w="34925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1033 Conector recto de flecha"/>
          <p:cNvCxnSpPr/>
          <p:nvPr/>
        </p:nvCxnSpPr>
        <p:spPr>
          <a:xfrm>
            <a:off x="1201835" y="732654"/>
            <a:ext cx="115352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6" name="1035 CuadroTexto"/>
              <p:cNvSpPr txBox="1"/>
              <p:nvPr/>
            </p:nvSpPr>
            <p:spPr>
              <a:xfrm>
                <a:off x="3972262" y="1947692"/>
                <a:ext cx="4972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2800" b="1" i="1" dirty="0" smtClean="0">
                          <a:latin typeface="Cambria Math"/>
                        </a:rPr>
                        <m:t>𝒅</m:t>
                      </m:r>
                    </m:oMath>
                  </m:oMathPara>
                </a14:m>
                <a:endParaRPr lang="es-ES" sz="2800" b="1" dirty="0"/>
              </a:p>
            </p:txBody>
          </p:sp>
        </mc:Choice>
        <mc:Fallback xmlns="">
          <p:sp>
            <p:nvSpPr>
              <p:cNvPr id="1036" name="10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262" y="1947692"/>
                <a:ext cx="49725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7" name="1036 CuadroTexto"/>
              <p:cNvSpPr txBox="1"/>
              <p:nvPr/>
            </p:nvSpPr>
            <p:spPr>
              <a:xfrm>
                <a:off x="1547664" y="198817"/>
                <a:ext cx="57740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3600" b="1" i="1" dirty="0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s-ES" sz="3600" b="1" dirty="0"/>
              </a:p>
            </p:txBody>
          </p:sp>
        </mc:Choice>
        <mc:Fallback xmlns="">
          <p:sp>
            <p:nvSpPr>
              <p:cNvPr id="1037" name="10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98817"/>
                <a:ext cx="57740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8" name="1037 CuadroTexto"/>
              <p:cNvSpPr txBox="1"/>
              <p:nvPr/>
            </p:nvSpPr>
            <p:spPr>
              <a:xfrm>
                <a:off x="2040398" y="970644"/>
                <a:ext cx="7056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2800" b="1" i="1" dirty="0" smtClean="0">
                          <a:latin typeface="Cambria Math"/>
                        </a:rPr>
                        <m:t>𝑽𝒐</m:t>
                      </m:r>
                    </m:oMath>
                  </m:oMathPara>
                </a14:m>
                <a:endParaRPr lang="es-ES" sz="2800" b="1" dirty="0"/>
              </a:p>
            </p:txBody>
          </p:sp>
        </mc:Choice>
        <mc:Fallback xmlns="">
          <p:sp>
            <p:nvSpPr>
              <p:cNvPr id="1038" name="10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398" y="970644"/>
                <a:ext cx="70564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9" name="1038 CuadroTexto"/>
              <p:cNvSpPr txBox="1"/>
              <p:nvPr/>
            </p:nvSpPr>
            <p:spPr>
              <a:xfrm>
                <a:off x="6748445" y="506746"/>
                <a:ext cx="7008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2800" b="1" i="1" dirty="0" smtClean="0">
                          <a:latin typeface="Cambria Math"/>
                        </a:rPr>
                        <m:t>𝑽𝒇</m:t>
                      </m:r>
                    </m:oMath>
                  </m:oMathPara>
                </a14:m>
                <a:endParaRPr lang="es-ES" sz="2800" b="1" dirty="0"/>
              </a:p>
            </p:txBody>
          </p:sp>
        </mc:Choice>
        <mc:Fallback xmlns="">
          <p:sp>
            <p:nvSpPr>
              <p:cNvPr id="1039" name="10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445" y="506746"/>
                <a:ext cx="70083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54 CuadroTexto"/>
              <p:cNvSpPr txBox="1"/>
              <p:nvPr/>
            </p:nvSpPr>
            <p:spPr>
              <a:xfrm>
                <a:off x="561804" y="2371818"/>
                <a:ext cx="41120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sz="2400" b="1" i="1" dirty="0" smtClean="0">
                        <a:latin typeface="Cambria Math"/>
                      </a:rPr>
                      <m:t>𝑽𝒐</m:t>
                    </m:r>
                  </m:oMath>
                </a14:m>
                <a:r>
                  <a:rPr lang="es-ES_tradnl" sz="2400" b="1" dirty="0" smtClean="0"/>
                  <a:t> </a:t>
                </a:r>
                <a:r>
                  <a:rPr lang="es-ES_tradnl" sz="2400" dirty="0" smtClean="0"/>
                  <a:t>: </a:t>
                </a:r>
                <a:r>
                  <a:rPr lang="es-ES_tradnl" sz="2400" dirty="0" smtClean="0">
                    <a:latin typeface="Comic Sans MS" pitchFamily="66" charset="0"/>
                  </a:rPr>
                  <a:t>Velocidad inicial </a:t>
                </a:r>
                <a:r>
                  <a:rPr lang="es-ES_tradn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( m/s )</a:t>
                </a:r>
                <a:endParaRPr lang="es-ES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5" name="5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04" y="2371818"/>
                <a:ext cx="4112023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296" t="-10526" r="-1185" b="-3026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55 CuadroTexto"/>
              <p:cNvSpPr txBox="1"/>
              <p:nvPr/>
            </p:nvSpPr>
            <p:spPr>
              <a:xfrm>
                <a:off x="623774" y="2772986"/>
                <a:ext cx="39324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sz="2400" b="1" i="1" dirty="0" smtClean="0">
                        <a:latin typeface="Cambria Math"/>
                      </a:rPr>
                      <m:t>𝑽𝒇</m:t>
                    </m:r>
                  </m:oMath>
                </a14:m>
                <a:r>
                  <a:rPr lang="es-ES_tradnl" sz="2400" b="1" dirty="0" smtClean="0"/>
                  <a:t> </a:t>
                </a:r>
                <a:r>
                  <a:rPr lang="es-ES_tradnl" sz="2400" dirty="0" smtClean="0"/>
                  <a:t>: </a:t>
                </a:r>
                <a:r>
                  <a:rPr lang="es-ES_tradnl" sz="2400" dirty="0" smtClean="0">
                    <a:latin typeface="Comic Sans MS" pitchFamily="66" charset="0"/>
                  </a:rPr>
                  <a:t>Velocidad final </a:t>
                </a:r>
                <a:r>
                  <a:rPr lang="es-ES_tradn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( m/s )</a:t>
                </a:r>
                <a:endParaRPr lang="es-ES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6" name="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74" y="2772986"/>
                <a:ext cx="3932487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1240" t="-10526" r="-1550" b="-3026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56 CuadroTexto"/>
              <p:cNvSpPr txBox="1"/>
              <p:nvPr/>
            </p:nvSpPr>
            <p:spPr>
              <a:xfrm>
                <a:off x="753934" y="3165402"/>
                <a:ext cx="24913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sz="2400" b="1" i="1" dirty="0" smtClean="0">
                        <a:latin typeface="Cambria Math"/>
                      </a:rPr>
                      <m:t>𝒅</m:t>
                    </m:r>
                    <m:r>
                      <a:rPr lang="es-ES_tradnl" sz="2400" b="1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ES_tradnl" sz="2400" dirty="0" smtClean="0"/>
                  <a:t>: </a:t>
                </a:r>
                <a:r>
                  <a:rPr lang="es-ES_tradnl" sz="2400" dirty="0" err="1" smtClean="0">
                    <a:latin typeface="Comic Sans MS" pitchFamily="66" charset="0"/>
                  </a:rPr>
                  <a:t>Distacia</a:t>
                </a:r>
                <a:r>
                  <a:rPr lang="es-ES_tradnl" sz="2400" dirty="0" smtClean="0">
                    <a:latin typeface="Comic Sans MS" pitchFamily="66" charset="0"/>
                  </a:rPr>
                  <a:t> </a:t>
                </a:r>
                <a:r>
                  <a:rPr lang="es-ES_tradn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( m )</a:t>
                </a:r>
                <a:endParaRPr lang="es-ES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7" name="5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34" y="3165402"/>
                <a:ext cx="2491388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980" t="-10526" r="-2696" b="-3026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57 CuadroTexto"/>
              <p:cNvSpPr txBox="1"/>
              <p:nvPr/>
            </p:nvSpPr>
            <p:spPr>
              <a:xfrm>
                <a:off x="839627" y="3557817"/>
                <a:ext cx="22044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sz="2400" b="1" i="1" dirty="0" smtClean="0">
                        <a:latin typeface="Cambria Math"/>
                      </a:rPr>
                      <m:t>𝒕</m:t>
                    </m:r>
                  </m:oMath>
                </a14:m>
                <a:r>
                  <a:rPr lang="es-ES_tradnl" sz="2400" b="1" dirty="0" smtClean="0"/>
                  <a:t> </a:t>
                </a:r>
                <a:r>
                  <a:rPr lang="es-ES_tradnl" sz="2400" dirty="0" smtClean="0"/>
                  <a:t>: </a:t>
                </a:r>
                <a:r>
                  <a:rPr lang="es-ES_tradnl" sz="2400" dirty="0" smtClean="0">
                    <a:latin typeface="Comic Sans MS" pitchFamily="66" charset="0"/>
                  </a:rPr>
                  <a:t>Tiempo </a:t>
                </a:r>
                <a:r>
                  <a:rPr lang="es-ES_tradn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( s )</a:t>
                </a:r>
                <a:endParaRPr lang="es-ES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8" name="5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627" y="3557817"/>
                <a:ext cx="220445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277" t="-10667" r="-3324" b="-32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58 CuadroTexto"/>
              <p:cNvSpPr txBox="1"/>
              <p:nvPr/>
            </p:nvSpPr>
            <p:spPr>
              <a:xfrm>
                <a:off x="698737" y="3878271"/>
                <a:ext cx="35958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sz="32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s-ES_tradnl" sz="3200" b="1" dirty="0" smtClean="0"/>
                  <a:t> </a:t>
                </a:r>
                <a:r>
                  <a:rPr lang="es-ES_tradnl" sz="2400" dirty="0" smtClean="0"/>
                  <a:t>: </a:t>
                </a:r>
                <a:r>
                  <a:rPr lang="es-ES_tradnl" sz="2400" dirty="0" smtClean="0">
                    <a:latin typeface="Comic Sans MS" pitchFamily="66" charset="0"/>
                  </a:rPr>
                  <a:t>Aceleración </a:t>
                </a:r>
                <a:r>
                  <a:rPr lang="es-ES_tradn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( m/s</a:t>
                </a:r>
                <a:r>
                  <a:rPr lang="es-ES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²</a:t>
                </a:r>
                <a:r>
                  <a:rPr lang="es-ES_tradnl" sz="24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 )</a:t>
                </a:r>
                <a:endParaRPr lang="es-ES" sz="2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59" name="5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37" y="3878271"/>
                <a:ext cx="3595856" cy="584775"/>
              </a:xfrm>
              <a:prstGeom prst="rect">
                <a:avLst/>
              </a:prstGeom>
              <a:blipFill rotWithShape="1">
                <a:blip r:embed="rId12"/>
                <a:stretch>
                  <a:fillRect r="-1698" b="-208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44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0.07587 C -0.05625 0.07634 -0.03472 0.07425 -0.02153 0.08004 C -0.01354 0.07957 -0.00538 0.07981 0.0026 0.07865 C 0.00486 0.07842 0.00903 0.07587 0.00903 0.07587 C 0.02656 0.07888 0.04427 0.0768 0.06163 0.08142 C 0.071 0.0805 0.07899 0.07934 0.08802 0.07726 C 0.10156 0.07125 0.09201 0.07425 0.11719 0.07587 C 0.12673 0.07981 0.18246 0.07726 0.18264 0.07726 C 0.18559 0.07981 0.19219 0.08281 0.19219 0.08281 C 0.19357 0.08258 0.20694 0.08351 0.21215 0.08004 C 0.21528 0.07795 0.2217 0.07449 0.2217 0.07449 C 0.23142 0.07495 0.24132 0.07472 0.25104 0.07587 C 0.25469 0.07634 0.26007 0.07981 0.26371 0.08142 C 0.2658 0.08235 0.26996 0.0842 0.26996 0.0842 C 0.29114 0.08304 0.31024 0.07795 0.33107 0.07449 C 0.33941 0.07078 0.33437 0.0724 0.35208 0.07449 C 0.35659 0.07495 0.36562 0.07865 0.36562 0.07865 C 0.38732 0.07749 0.40833 0.07425 0.43003 0.07148 C 0.43524 0.07263 0.43958 0.07425 0.44462 0.07587 C 0.44965 0.08605 0.45573 0.08096 0.46562 0.08004 C 0.47743 0.07703 0.48663 0.07541 0.49948 0.07449 C 0.51094 0.07078 0.52361 0.07449 0.53524 0.07587 C 0.54166 0.07865 0.54791 0.08212 0.55434 0.0842 C 0.55781 0.08304 0.56666 0.07888 0.56892 0.07587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8" grpId="0"/>
      <p:bldP spid="1036" grpId="0"/>
      <p:bldP spid="1037" grpId="0"/>
      <p:bldP spid="1038" grpId="0"/>
      <p:bldP spid="1039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9493"/>
            <a:ext cx="6219768" cy="489701"/>
          </a:xfrm>
        </p:spPr>
        <p:txBody>
          <a:bodyPr/>
          <a:lstStyle/>
          <a:p>
            <a:pPr algn="ctr"/>
            <a:r>
              <a:rPr lang="es-ES_tradnl" b="1" dirty="0" smtClean="0">
                <a:latin typeface="Comic Sans MS" pitchFamily="66" charset="0"/>
              </a:rPr>
              <a:t>Ecuaciones del </a:t>
            </a:r>
            <a:r>
              <a:rPr lang="es-ES_tradnl" b="1" dirty="0" err="1" smtClean="0">
                <a:latin typeface="Comic Sans MS" pitchFamily="66" charset="0"/>
              </a:rPr>
              <a:t>mruv</a:t>
            </a:r>
            <a:endParaRPr lang="es-ES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Rectángulo"/>
              <p:cNvSpPr/>
              <p:nvPr/>
            </p:nvSpPr>
            <p:spPr>
              <a:xfrm>
                <a:off x="720856" y="1167595"/>
                <a:ext cx="343234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𝑉𝑓</m:t>
                      </m:r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 = </m:t>
                      </m:r>
                      <m:r>
                        <a:rPr lang="es-ES_tradnl" sz="3200" i="1" dirty="0" err="1" smtClean="0">
                          <a:solidFill>
                            <a:srgbClr val="FFFFFF"/>
                          </a:solidFill>
                          <a:latin typeface="Cambria Math"/>
                        </a:rPr>
                        <m:t>𝑉𝑜</m:t>
                      </m:r>
                      <m:r>
                        <a:rPr lang="es-ES_tradnl" sz="3200" i="1" dirty="0">
                          <a:solidFill>
                            <a:srgbClr val="FFFFFF"/>
                          </a:solidFill>
                          <a:latin typeface="Cambria Math"/>
                        </a:rPr>
                        <m:t>± </m:t>
                      </m:r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𝑎</m:t>
                      </m:r>
                      <m:r>
                        <a:rPr lang="es-ES_tradnl" sz="3200" b="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s-ES" sz="2000" dirty="0"/>
              </a:p>
            </p:txBody>
          </p:sp>
        </mc:Choice>
        <mc:Fallback xmlns=""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56" y="1167595"/>
                <a:ext cx="3432348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CuadroTexto"/>
              <p:cNvSpPr txBox="1"/>
              <p:nvPr/>
            </p:nvSpPr>
            <p:spPr>
              <a:xfrm>
                <a:off x="827542" y="2910367"/>
                <a:ext cx="3168394" cy="84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sz="3200" b="1" i="1" smtClean="0">
                        <a:latin typeface="Cambria Math"/>
                      </a:rPr>
                      <m:t>𝒅</m:t>
                    </m:r>
                    <m:r>
                      <a:rPr lang="es-ES_tradnl" sz="3200" b="1" i="1" smtClean="0">
                        <a:latin typeface="Cambria Math"/>
                      </a:rPr>
                      <m:t>=</m:t>
                    </m:r>
                    <m:r>
                      <a:rPr lang="es-ES_tradnl" sz="3200" i="1" dirty="0">
                        <a:solidFill>
                          <a:srgbClr val="FFFFFF"/>
                        </a:solidFill>
                        <a:latin typeface="Cambria Math"/>
                      </a:rPr>
                      <m:t>𝑉𝑜</m:t>
                    </m:r>
                    <m:r>
                      <a:rPr lang="es-ES_tradnl" sz="3200" b="0" i="0" dirty="0" smtClean="0">
                        <a:solidFill>
                          <a:srgbClr val="FFFFFF"/>
                        </a:solidFill>
                        <a:latin typeface="Cambria Math"/>
                      </a:rPr>
                      <m:t> .</m:t>
                    </m:r>
                    <m:r>
                      <a:rPr lang="es-ES_tradnl" sz="3200" i="1" dirty="0">
                        <a:solidFill>
                          <a:srgbClr val="FFFFFF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s-ES_tradnl" sz="3200" dirty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_tradnl" sz="3200" i="1" dirty="0">
                        <a:solidFill>
                          <a:srgbClr val="FFFFFF"/>
                        </a:solidFill>
                        <a:latin typeface="Cambria Math"/>
                      </a:rPr>
                      <m:t>±</m:t>
                    </m:r>
                    <m:r>
                      <a:rPr lang="es-ES_tradnl" sz="3200" b="0" i="1" dirty="0" smtClean="0">
                        <a:solidFill>
                          <a:srgbClr val="FFFFFF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s-ES_tradnl" sz="3200" b="0" i="1" dirty="0" smtClean="0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ES_tradnl" sz="3200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s-ES_tradnl" sz="3200" b="0" i="1" dirty="0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s-ES_tradnl" sz="3200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s-ES_tradnl" sz="3200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²</m:t>
                        </m:r>
                        <m:r>
                          <m:rPr>
                            <m:nor/>
                          </m:rPr>
                          <a:rPr lang="es-ES" sz="3200" dirty="0"/>
                          <m:t> </m:t>
                        </m:r>
                      </m:num>
                      <m:den>
                        <m:r>
                          <a:rPr lang="es-ES_tradnl" sz="3200" b="0" i="1" dirty="0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ES" sz="3200" dirty="0"/>
              </a:p>
            </p:txBody>
          </p:sp>
        </mc:Choice>
        <mc:Fallback xmlns="">
          <p:sp>
            <p:nvSpPr>
              <p:cNvPr id="8" name="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42" y="2910367"/>
                <a:ext cx="3168394" cy="8446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Rectángulo"/>
              <p:cNvSpPr/>
              <p:nvPr/>
            </p:nvSpPr>
            <p:spPr>
              <a:xfrm>
                <a:off x="707604" y="3696785"/>
                <a:ext cx="393640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𝑉𝑓</m:t>
                      </m:r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²= </m:t>
                      </m:r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𝑉𝑜</m:t>
                      </m:r>
                      <m:r>
                        <a:rPr lang="es-ES_tradnl" sz="32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²± 2.</m:t>
                      </m:r>
                      <m:r>
                        <a:rPr lang="es-ES_tradnl" sz="3200" b="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𝑎</m:t>
                      </m:r>
                      <m:r>
                        <a:rPr lang="es-ES_tradnl" sz="3200" b="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s-ES" sz="3200" i="1" dirty="0" smtClean="0">
                          <a:latin typeface="Cambria Math"/>
                        </a:rPr>
                        <m:t>𝑑</m:t>
                      </m:r>
                      <m:r>
                        <a:rPr lang="es-ES" sz="3200" i="1" dirty="0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s-ES" sz="3200" dirty="0"/>
              </a:p>
            </p:txBody>
          </p:sp>
        </mc:Choice>
        <mc:Fallback xmlns="">
          <p:sp>
            <p:nvSpPr>
              <p:cNvPr id="9" name="8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04" y="3696785"/>
                <a:ext cx="393640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9 CuadroTexto"/>
          <p:cNvSpPr txBox="1"/>
          <p:nvPr/>
        </p:nvSpPr>
        <p:spPr>
          <a:xfrm>
            <a:off x="6246814" y="811977"/>
            <a:ext cx="1890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dirty="0" smtClean="0">
                <a:latin typeface="Comic Sans MS" pitchFamily="66" charset="0"/>
              </a:rPr>
              <a:t>NO SE UTILIZA</a:t>
            </a:r>
            <a:endParaRPr lang="es-ES" sz="1600" b="1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CuadroTexto"/>
              <p:cNvSpPr txBox="1"/>
              <p:nvPr/>
            </p:nvSpPr>
            <p:spPr>
              <a:xfrm>
                <a:off x="6532106" y="1167595"/>
                <a:ext cx="10615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3200" b="1" i="1" smtClean="0">
                          <a:latin typeface="Cambria Math"/>
                        </a:rPr>
                        <m:t>( </m:t>
                      </m:r>
                      <m:r>
                        <a:rPr lang="es-ES_tradnl" sz="3200" b="1" i="1" smtClean="0">
                          <a:latin typeface="Cambria Math"/>
                        </a:rPr>
                        <m:t>𝒅</m:t>
                      </m:r>
                      <m:r>
                        <a:rPr lang="es-ES_tradnl" sz="3200" b="1" i="1" smtClean="0">
                          <a:latin typeface="Cambria Math"/>
                        </a:rPr>
                        <m:t> </m:t>
                      </m:r>
                      <m:r>
                        <a:rPr lang="es-ES_tradnl" sz="3200" b="1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s-ES" sz="3200" b="1" dirty="0"/>
              </a:p>
            </p:txBody>
          </p:sp>
        </mc:Choice>
        <mc:Fallback xmlns=""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106" y="1167595"/>
                <a:ext cx="106150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Rectángulo"/>
              <p:cNvSpPr/>
              <p:nvPr/>
            </p:nvSpPr>
            <p:spPr>
              <a:xfrm>
                <a:off x="6544736" y="2041349"/>
                <a:ext cx="10362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3200" b="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( </m:t>
                      </m:r>
                      <m:r>
                        <a:rPr lang="es-ES_tradnl" sz="3200" i="1" dirty="0">
                          <a:solidFill>
                            <a:srgbClr val="FFFFFF"/>
                          </a:solidFill>
                          <a:latin typeface="Cambria Math"/>
                        </a:rPr>
                        <m:t>𝑎</m:t>
                      </m:r>
                      <m:r>
                        <a:rPr lang="es-ES_tradnl" sz="3200" b="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 )</m:t>
                      </m:r>
                    </m:oMath>
                  </m:oMathPara>
                </a14:m>
                <a:endParaRPr lang="es-ES" sz="3200" dirty="0"/>
              </a:p>
            </p:txBody>
          </p:sp>
        </mc:Choice>
        <mc:Fallback xmlns="">
          <p:sp>
            <p:nvSpPr>
              <p:cNvPr id="12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736" y="2041349"/>
                <a:ext cx="1036245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Rectángulo"/>
              <p:cNvSpPr/>
              <p:nvPr/>
            </p:nvSpPr>
            <p:spPr>
              <a:xfrm>
                <a:off x="6569077" y="2995087"/>
                <a:ext cx="12915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_tradnl" sz="3200" b="0" i="1" dirty="0" smtClean="0">
                        <a:solidFill>
                          <a:srgbClr val="FFFFFF"/>
                        </a:solidFill>
                        <a:latin typeface="Cambria Math"/>
                      </a:rPr>
                      <m:t>( </m:t>
                    </m:r>
                    <m:r>
                      <a:rPr lang="es-ES_tradnl" sz="3200" i="1" dirty="0">
                        <a:solidFill>
                          <a:srgbClr val="FFFFFF"/>
                        </a:solidFill>
                        <a:latin typeface="Cambria Math"/>
                      </a:rPr>
                      <m:t>𝑉𝑓</m:t>
                    </m:r>
                    <m:r>
                      <a:rPr lang="es-ES_tradnl" sz="3200" b="0" i="1" dirty="0" smtClean="0">
                        <a:solidFill>
                          <a:srgbClr val="FFFFFF"/>
                        </a:solidFill>
                        <a:latin typeface="Cambria Math"/>
                      </a:rPr>
                      <m:t> )</m:t>
                    </m:r>
                  </m:oMath>
                </a14:m>
                <a:r>
                  <a:rPr lang="es-ES" sz="3200" dirty="0" smtClean="0"/>
                  <a:t> </a:t>
                </a:r>
                <a:endParaRPr lang="es-ES" sz="3200" dirty="0"/>
              </a:p>
            </p:txBody>
          </p:sp>
        </mc:Choice>
        <mc:Fallback xmlns="">
          <p:sp>
            <p:nvSpPr>
              <p:cNvPr id="13" name="1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077" y="2995087"/>
                <a:ext cx="1291572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Rectángulo"/>
              <p:cNvSpPr/>
              <p:nvPr/>
            </p:nvSpPr>
            <p:spPr>
              <a:xfrm>
                <a:off x="6523064" y="3596629"/>
                <a:ext cx="9689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_tradnl" sz="3200" dirty="0" smtClean="0">
                    <a:solidFill>
                      <a:srgbClr val="FFFF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_tradnl" sz="3200" b="0" i="0" dirty="0" smtClean="0">
                        <a:solidFill>
                          <a:srgbClr val="FFFFFF"/>
                        </a:solidFill>
                        <a:latin typeface="Cambria Math"/>
                      </a:rPr>
                      <m:t>( </m:t>
                    </m:r>
                    <m:r>
                      <a:rPr lang="es-ES_tradnl" sz="3200" i="1" dirty="0">
                        <a:solidFill>
                          <a:srgbClr val="FFFFFF"/>
                        </a:solidFill>
                        <a:latin typeface="Cambria Math"/>
                      </a:rPr>
                      <m:t>𝑡</m:t>
                    </m:r>
                    <m:r>
                      <a:rPr lang="es-ES_tradnl" sz="3200" b="0" i="1" dirty="0" smtClean="0">
                        <a:solidFill>
                          <a:srgbClr val="FFFFFF"/>
                        </a:solidFill>
                        <a:latin typeface="Cambria Math"/>
                      </a:rPr>
                      <m:t> )</m:t>
                    </m:r>
                  </m:oMath>
                </a14:m>
                <a:endParaRPr lang="es-ES" sz="3200" dirty="0"/>
              </a:p>
            </p:txBody>
          </p:sp>
        </mc:Choice>
        <mc:Fallback xmlns="">
          <p:sp>
            <p:nvSpPr>
              <p:cNvPr id="14" name="1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064" y="3596629"/>
                <a:ext cx="96892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0 CuadroTexto"/>
              <p:cNvSpPr txBox="1"/>
              <p:nvPr/>
            </p:nvSpPr>
            <p:spPr>
              <a:xfrm>
                <a:off x="840118" y="1811069"/>
                <a:ext cx="3313086" cy="1198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sz="3200" b="1" i="1" smtClean="0">
                          <a:latin typeface="Cambria Math"/>
                        </a:rPr>
                        <m:t>𝒅</m:t>
                      </m:r>
                      <m:r>
                        <a:rPr lang="es-ES_tradnl" sz="32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ES" sz="3200" b="1" i="1" dirty="0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S" sz="3200" b="1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ES_tradnl" sz="3200" i="1" dirty="0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𝑉𝑜</m:t>
                              </m:r>
                              <m:r>
                                <a:rPr lang="es-ES_tradnl" sz="3200" i="1" dirty="0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s-ES_tradnl" sz="3200" i="1" dirty="0">
                                  <a:solidFill>
                                    <a:srgbClr val="FFFFFF"/>
                                  </a:solidFill>
                                  <a:latin typeface="Cambria Math"/>
                                </a:rPr>
                                <m:t>𝑉𝑓</m:t>
                              </m:r>
                            </m:num>
                            <m:den>
                              <m:r>
                                <a:rPr lang="es-ES_tradnl" sz="3200" b="1" i="1" dirty="0" smtClean="0"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s-ES_tradnl" sz="3200" b="1" i="1" dirty="0" smtClean="0">
                          <a:latin typeface="Cambria Math"/>
                        </a:rPr>
                        <m:t>𝒇</m:t>
                      </m:r>
                    </m:oMath>
                  </m:oMathPara>
                </a14:m>
                <a:endParaRPr lang="es-ES" sz="3200" dirty="0"/>
              </a:p>
            </p:txBody>
          </p:sp>
        </mc:Choice>
        <mc:Fallback xmlns="">
          <p:sp>
            <p:nvSpPr>
              <p:cNvPr id="21" name="2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118" y="1811069"/>
                <a:ext cx="3313086" cy="11988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32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03498"/>
            <a:ext cx="3312368" cy="597713"/>
          </a:xfrm>
        </p:spPr>
        <p:txBody>
          <a:bodyPr/>
          <a:lstStyle/>
          <a:p>
            <a:r>
              <a:rPr lang="es-ES_tradnl" sz="3200" dirty="0" smtClean="0">
                <a:latin typeface="Comic Sans MS" pitchFamily="66" charset="0"/>
              </a:rPr>
              <a:t>Importante:</a:t>
            </a:r>
            <a:endParaRPr lang="es-ES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>
                <a:latin typeface="Comic Sans MS" pitchFamily="66" charset="0"/>
              </a:rPr>
              <a:t>El signo </a:t>
            </a:r>
            <a:r>
              <a:rPr lang="es-ES_tradnl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( + ) </a:t>
            </a:r>
            <a:r>
              <a:rPr lang="es-ES_tradnl" sz="2800" dirty="0" smtClean="0">
                <a:latin typeface="Comic Sans MS" pitchFamily="66" charset="0"/>
              </a:rPr>
              <a:t>: </a:t>
            </a:r>
            <a:endParaRPr lang="es-ES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ES_tradnl" sz="2800" dirty="0">
                <a:latin typeface="Comic Sans MS" pitchFamily="66" charset="0"/>
              </a:rPr>
              <a:t>	</a:t>
            </a:r>
            <a:r>
              <a:rPr lang="es-ES_tradnl" sz="2800" dirty="0" smtClean="0">
                <a:latin typeface="Comic Sans MS" pitchFamily="66" charset="0"/>
              </a:rPr>
              <a:t>Cuando el movimiento es acelerado</a:t>
            </a:r>
          </a:p>
          <a:p>
            <a:r>
              <a:rPr lang="es-ES_tradnl" sz="2800" dirty="0" smtClean="0">
                <a:latin typeface="Comic Sans MS" pitchFamily="66" charset="0"/>
              </a:rPr>
              <a:t>El signo </a:t>
            </a:r>
            <a:r>
              <a:rPr lang="es-ES_tradnl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( - ) </a:t>
            </a:r>
            <a:r>
              <a:rPr lang="es-ES_tradnl" sz="2800" dirty="0" smtClean="0">
                <a:latin typeface="Comic Sans MS" pitchFamily="66" charset="0"/>
              </a:rPr>
              <a:t>:</a:t>
            </a:r>
          </a:p>
          <a:p>
            <a:pPr marL="457200" lvl="1" indent="0">
              <a:buNone/>
            </a:pPr>
            <a:r>
              <a:rPr lang="es-ES_tradnl" sz="2800" dirty="0">
                <a:latin typeface="Comic Sans MS" pitchFamily="66" charset="0"/>
              </a:rPr>
              <a:t>	</a:t>
            </a:r>
            <a:r>
              <a:rPr lang="es-ES_tradnl" sz="2800" dirty="0" smtClean="0">
                <a:latin typeface="Comic Sans MS" pitchFamily="66" charset="0"/>
              </a:rPr>
              <a:t>Cuando el movimiento es desacelerado </a:t>
            </a:r>
            <a:endParaRPr lang="es-ES_tradnl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119</TotalTime>
  <Words>114</Words>
  <Application>Microsoft Office PowerPoint</Application>
  <PresentationFormat>Presentación en pantalla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Horizonte</vt:lpstr>
      <vt:lpstr>MRUV</vt:lpstr>
      <vt:lpstr>Presentación de PowerPoint</vt:lpstr>
      <vt:lpstr>Ecuaciones del mruv</vt:lpstr>
      <vt:lpstr>Importante: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MRUV</dc:title>
  <dc:creator>JORDY</dc:creator>
  <cp:lastModifiedBy>JORDY</cp:lastModifiedBy>
  <cp:revision>19</cp:revision>
  <dcterms:created xsi:type="dcterms:W3CDTF">2014-03-24T21:10:41Z</dcterms:created>
  <dcterms:modified xsi:type="dcterms:W3CDTF">2014-03-24T23:13:27Z</dcterms:modified>
</cp:coreProperties>
</file>