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715000" type="screen16x1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-90" y="-36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810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5FB7-BA5E-4A96-9E16-C84ED948146B}" type="datetimeFigureOut">
              <a:rPr lang="es-ES" smtClean="0"/>
              <a:t>27/04/2014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382-28E9-4D2E-A552-172F64595166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38500"/>
            <a:ext cx="6400800" cy="14605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3241"/>
            <a:ext cx="7772400" cy="1225021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5FB7-BA5E-4A96-9E16-C84ED948146B}" type="datetimeFigureOut">
              <a:rPr lang="es-ES" smtClean="0"/>
              <a:t>27/04/2014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382-28E9-4D2E-A552-172F645951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5FB7-BA5E-4A96-9E16-C84ED948146B}" type="datetimeFigureOut">
              <a:rPr lang="es-ES" smtClean="0"/>
              <a:t>27/04/2014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382-28E9-4D2E-A552-172F645951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866"/>
            <a:ext cx="7924800" cy="9525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5FB7-BA5E-4A96-9E16-C84ED948146B}" type="datetimeFigureOut">
              <a:rPr lang="es-ES" smtClean="0"/>
              <a:t>27/04/2014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382-28E9-4D2E-A552-172F6459516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333500"/>
            <a:ext cx="7924800" cy="3429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4135440"/>
            <a:ext cx="7885113" cy="1135063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2885282"/>
            <a:ext cx="7885113" cy="1250156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5FB7-BA5E-4A96-9E16-C84ED948146B}" type="datetimeFigureOut">
              <a:rPr lang="es-ES" smtClean="0"/>
              <a:t>27/04/2014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382-28E9-4D2E-A552-172F645951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333500"/>
            <a:ext cx="3733800" cy="34290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333500"/>
            <a:ext cx="3733800" cy="34290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866"/>
            <a:ext cx="7924800" cy="9525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5FB7-BA5E-4A96-9E16-C84ED948146B}" type="datetimeFigureOut">
              <a:rPr lang="es-ES" smtClean="0"/>
              <a:t>27/04/2014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382-28E9-4D2E-A552-172F645951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841500"/>
            <a:ext cx="3733800" cy="29210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841500"/>
            <a:ext cx="3733800" cy="29210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866"/>
            <a:ext cx="79248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33500"/>
            <a:ext cx="3733800" cy="47889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333500"/>
            <a:ext cx="3733800" cy="47889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5FB7-BA5E-4A96-9E16-C84ED948146B}" type="datetimeFigureOut">
              <a:rPr lang="es-ES" smtClean="0"/>
              <a:t>27/04/2014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382-28E9-4D2E-A552-172F645951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866"/>
            <a:ext cx="7924800" cy="9525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5FB7-BA5E-4A96-9E16-C84ED948146B}" type="datetimeFigureOut">
              <a:rPr lang="es-ES" smtClean="0"/>
              <a:t>27/04/2014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382-28E9-4D2E-A552-172F645951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5FB7-BA5E-4A96-9E16-C84ED948146B}" type="datetimeFigureOut">
              <a:rPr lang="es-ES" smtClean="0"/>
              <a:t>27/04/2014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382-28E9-4D2E-A552-172F645951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206500"/>
            <a:ext cx="4648200" cy="3556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206500"/>
            <a:ext cx="2971800" cy="91440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123243"/>
            <a:ext cx="2971800" cy="2639258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5FB7-BA5E-4A96-9E16-C84ED948146B}" type="datetimeFigureOut">
              <a:rPr lang="es-ES" smtClean="0"/>
              <a:t>27/04/2014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382-28E9-4D2E-A552-172F645951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06500"/>
            <a:ext cx="2971800" cy="91440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206500"/>
            <a:ext cx="3419856" cy="289560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3242"/>
            <a:ext cx="2971800" cy="2004258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5FB7-BA5E-4A96-9E16-C84ED948146B}" type="datetimeFigureOut">
              <a:rPr lang="es-ES" smtClean="0"/>
              <a:t>27/04/2014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382-28E9-4D2E-A552-172F645951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8866"/>
            <a:ext cx="7924800" cy="952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33500"/>
            <a:ext cx="79248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5296960"/>
            <a:ext cx="1524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C165FB7-BA5E-4A96-9E16-C84ED948146B}" type="datetimeFigureOut">
              <a:rPr lang="es-ES" smtClean="0"/>
              <a:t>27/04/2014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5296960"/>
            <a:ext cx="990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E509382-28E9-4D2E-A552-172F64595166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C000"/>
                </a:solidFill>
                <a:latin typeface="Comic Sans MS" pitchFamily="66" charset="0"/>
              </a:rPr>
              <a:t>MAGNITUDES PROPORCIONALES</a:t>
            </a:r>
            <a:endParaRPr lang="es-ES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815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7220"/>
            <a:ext cx="79248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rgbClr val="FFC000"/>
                </a:solidFill>
                <a:latin typeface="Comic Sans MS" pitchFamily="66" charset="0"/>
              </a:rPr>
              <a:t>MAGNITUD </a:t>
            </a:r>
            <a:br>
              <a:rPr lang="es-ES" b="1" dirty="0" smtClean="0">
                <a:solidFill>
                  <a:srgbClr val="FFC000"/>
                </a:solidFill>
                <a:latin typeface="Comic Sans MS" pitchFamily="66" charset="0"/>
              </a:rPr>
            </a:br>
            <a:endParaRPr lang="es-ES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ES" sz="2800" dirty="0" smtClean="0"/>
              <a:t>Es todo aquello que experimenta cambios (aumento o disminución) y que puede ser medido.</a:t>
            </a:r>
          </a:p>
          <a:p>
            <a:pPr marL="0" indent="0">
              <a:buNone/>
            </a:pPr>
            <a:r>
              <a:rPr lang="es-ES_tradnl" sz="2800" dirty="0" smtClean="0"/>
              <a:t>Ejemplo:</a:t>
            </a:r>
          </a:p>
          <a:p>
            <a:pPr lvl="1">
              <a:buFont typeface="Wingdings" pitchFamily="2" charset="2"/>
              <a:buChar char="ü"/>
            </a:pPr>
            <a:r>
              <a:rPr lang="es-ES_tradnl" sz="2800" dirty="0" smtClean="0"/>
              <a:t>La sombra de un árbol.</a:t>
            </a:r>
          </a:p>
          <a:p>
            <a:pPr lvl="1">
              <a:buFont typeface="Wingdings" pitchFamily="2" charset="2"/>
              <a:buChar char="ü"/>
            </a:pPr>
            <a:r>
              <a:rPr lang="es-ES_tradnl" sz="2800" dirty="0" smtClean="0"/>
              <a:t>La velocidad de un auto.</a:t>
            </a:r>
          </a:p>
          <a:p>
            <a:pPr lvl="1">
              <a:buFont typeface="Wingdings" pitchFamily="2" charset="2"/>
              <a:buChar char="ü"/>
            </a:pPr>
            <a:r>
              <a:rPr lang="es-ES_tradnl" sz="2800" dirty="0" smtClean="0"/>
              <a:t>Los días trabajados, etc.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726003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97227"/>
            <a:ext cx="79248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rgbClr val="FFC000"/>
                </a:solidFill>
                <a:latin typeface="Comic Sans MS" pitchFamily="66" charset="0"/>
              </a:rPr>
              <a:t>CANTIDAD. </a:t>
            </a:r>
            <a:br>
              <a:rPr lang="es-ES" b="1" dirty="0" smtClean="0">
                <a:solidFill>
                  <a:srgbClr val="FFC000"/>
                </a:solidFill>
                <a:latin typeface="Comic Sans MS" pitchFamily="66" charset="0"/>
              </a:rPr>
            </a:br>
            <a:endParaRPr lang="es-ES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1201316"/>
            <a:ext cx="7924800" cy="342900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Es el valor de un estado particular de la magnitud, posee dos partes: valor numérico y unidad. </a:t>
            </a:r>
          </a:p>
          <a:p>
            <a:endParaRPr lang="es-ES" sz="3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28066"/>
              </p:ext>
            </p:extLst>
          </p:nvPr>
        </p:nvGraphicFramePr>
        <p:xfrm>
          <a:off x="2195736" y="2929508"/>
          <a:ext cx="4536504" cy="169451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68252"/>
                <a:gridCol w="2268252"/>
              </a:tblGrid>
              <a:tr h="34361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MAGNITUD</a:t>
                      </a:r>
                      <a:endParaRPr lang="es-ES" sz="16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CANTIDAD </a:t>
                      </a:r>
                      <a:endParaRPr lang="es-ES" sz="1600" dirty="0"/>
                    </a:p>
                  </a:txBody>
                  <a:tcPr marT="38100" marB="38100" anchor="ctr"/>
                </a:tc>
              </a:tr>
              <a:tr h="34361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Tiempo </a:t>
                      </a:r>
                      <a:endParaRPr lang="es-ES" sz="16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60 h </a:t>
                      </a:r>
                      <a:endParaRPr lang="es-ES" sz="1600" dirty="0"/>
                    </a:p>
                  </a:txBody>
                  <a:tcPr marT="38100" marB="38100" anchor="ctr"/>
                </a:tc>
              </a:tr>
              <a:tr h="316018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Longitud </a:t>
                      </a:r>
                      <a:endParaRPr lang="es-ES" sz="16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15 m </a:t>
                      </a:r>
                      <a:endParaRPr lang="es-ES" sz="1600" dirty="0"/>
                    </a:p>
                  </a:txBody>
                  <a:tcPr marT="38100" marB="38100" anchor="ctr"/>
                </a:tc>
              </a:tr>
              <a:tr h="34361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Temperatura</a:t>
                      </a:r>
                      <a:endParaRPr lang="es-ES" sz="16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35º C </a:t>
                      </a:r>
                      <a:endParaRPr lang="es-ES" sz="1600" dirty="0"/>
                    </a:p>
                  </a:txBody>
                  <a:tcPr marT="38100" marB="38100" anchor="ctr"/>
                </a:tc>
              </a:tr>
              <a:tr h="34361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Masa</a:t>
                      </a:r>
                      <a:endParaRPr lang="es-ES" sz="16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40 kg </a:t>
                      </a:r>
                      <a:endParaRPr lang="es-ES" sz="1600" dirty="0"/>
                    </a:p>
                  </a:txBody>
                  <a:tcPr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027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FFC000"/>
                </a:solidFill>
                <a:latin typeface="Comic Sans MS" pitchFamily="66" charset="0"/>
              </a:rPr>
              <a:t>MAGNITUDES PROPORCIONALES</a:t>
            </a:r>
            <a:endParaRPr lang="es-ES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1657367"/>
            <a:ext cx="7924800" cy="3429000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Se dice que dos magnitudes son proporcionales cuando al variar una de ellas la otra también varía 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481064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77214"/>
            <a:ext cx="7924800" cy="724132"/>
          </a:xfrm>
        </p:spPr>
        <p:txBody>
          <a:bodyPr/>
          <a:lstStyle/>
          <a:p>
            <a:pPr algn="ctr"/>
            <a:r>
              <a:rPr lang="es-ES_tradnl" b="1" dirty="0" smtClean="0">
                <a:solidFill>
                  <a:srgbClr val="FFC000"/>
                </a:solidFill>
                <a:latin typeface="Comic Sans MS" pitchFamily="66" charset="0"/>
              </a:rPr>
              <a:t>CLASES DE MAGNITUDES</a:t>
            </a:r>
            <a:endParaRPr lang="es-ES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Magnitudes directamente proporcionales (D.P)</a:t>
            </a:r>
          </a:p>
          <a:p>
            <a:pPr marL="0" indent="0">
              <a:buNone/>
            </a:pPr>
            <a:r>
              <a:rPr lang="es-ES_tradnl" sz="3200" dirty="0" smtClean="0"/>
              <a:t>Dos magnitudes son (D.P) si al aumentar o disminuir una de ellas, el valor de la otra también aumenta o disminuye en la misma proporción.</a:t>
            </a:r>
          </a:p>
          <a:p>
            <a:pPr marL="0" indent="0">
              <a:buNone/>
            </a:pPr>
            <a:r>
              <a:rPr lang="es-ES_tradnl" sz="3200" dirty="0" smtClean="0"/>
              <a:t>A D.P. B  </a:t>
            </a:r>
            <a:r>
              <a:rPr lang="es-ES_tradnl" sz="3200" dirty="0" smtClean="0">
                <a:latin typeface="Comic Sans MS" pitchFamily="66" charset="0"/>
                <a:sym typeface="Wingdings" pitchFamily="2" charset="2"/>
              </a:rPr>
              <a:t>&lt;----</a:t>
            </a:r>
            <a:r>
              <a:rPr lang="es-ES_tradnl" sz="3200" dirty="0" smtClean="0">
                <a:latin typeface="Comic Sans MS" pitchFamily="66" charset="0"/>
              </a:rPr>
              <a:t>&gt;</a:t>
            </a:r>
            <a:r>
              <a:rPr lang="es-ES_tradnl" sz="3200" dirty="0" smtClean="0"/>
              <a:t> A/B = K (constante)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7301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817273"/>
            <a:ext cx="7924800" cy="3429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Magnitudes Inversamente proporcionales (I.P)</a:t>
            </a:r>
            <a:endParaRPr lang="es-ES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s-ES_tradnl" sz="3200" dirty="0" smtClean="0"/>
              <a:t>Dos magnitudes son (I.P) si al aumentar o disminuir una de ellas, la otra disminuye en el primer caso o aumenta en el segundo caso de la misma proporción.</a:t>
            </a:r>
          </a:p>
          <a:p>
            <a:pPr marL="0" indent="0">
              <a:buNone/>
            </a:pPr>
            <a:r>
              <a:rPr lang="es-ES_tradnl" sz="3200" dirty="0" smtClean="0"/>
              <a:t>A I.P B </a:t>
            </a:r>
            <a:r>
              <a:rPr lang="es-ES_tradnl" sz="3200" dirty="0" smtClean="0">
                <a:latin typeface="Comic Sans MS" pitchFamily="66" charset="0"/>
              </a:rPr>
              <a:t>&lt;--</a:t>
            </a:r>
            <a:r>
              <a:rPr lang="es-ES_tradnl" sz="3200" dirty="0" smtClean="0">
                <a:latin typeface="Comic Sans MS" pitchFamily="66" charset="0"/>
                <a:sym typeface="Wingdings" pitchFamily="2" charset="2"/>
              </a:rPr>
              <a:t>--&gt;</a:t>
            </a:r>
            <a:r>
              <a:rPr lang="es-ES_tradnl" sz="3200" dirty="0" smtClean="0">
                <a:sym typeface="Wingdings" pitchFamily="2" charset="2"/>
              </a:rPr>
              <a:t> A*B = K (constante) </a:t>
            </a: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1303323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C000"/>
                </a:solidFill>
                <a:latin typeface="Comic Sans MS" pitchFamily="66" charset="0"/>
              </a:rPr>
              <a:t>Ejemplos:</a:t>
            </a:r>
            <a:endParaRPr lang="es-ES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576" y="1417340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1. La magnitud A es D.P. a la magnitud B cuando A= 51, B = 3. Hallar el </a:t>
            </a:r>
          </a:p>
          <a:p>
            <a:r>
              <a:rPr lang="es-ES" sz="2000" dirty="0" smtClean="0"/>
              <a:t>valor que toma B, cuando A = 34</a:t>
            </a:r>
            <a:endParaRPr lang="es-E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4 Rectángulo"/>
              <p:cNvSpPr/>
              <p:nvPr/>
            </p:nvSpPr>
            <p:spPr>
              <a:xfrm>
                <a:off x="755576" y="2357364"/>
                <a:ext cx="6912768" cy="7309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2000" dirty="0" smtClean="0"/>
                  <a:t>2. La magnitud A es I.P. a </a:t>
                </a:r>
                <a14:m>
                  <m:oMath xmlns:m="http://schemas.openxmlformats.org/officeDocument/2006/math">
                    <m:r>
                      <a:rPr lang="es-ES" sz="2000" i="1" smtClean="0"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s-ES" sz="2000" dirty="0" smtClean="0"/>
                  <a:t>B, además cuando A es igual a 6 entonces B </a:t>
                </a:r>
              </a:p>
              <a:p>
                <a:r>
                  <a:rPr lang="es-ES" sz="2000" dirty="0" smtClean="0"/>
                  <a:t>es igual a 16. Halle B cuando A es igual a 4. </a:t>
                </a:r>
                <a:endParaRPr lang="es-ES" sz="2000" dirty="0"/>
              </a:p>
            </p:txBody>
          </p:sp>
        </mc:Choice>
        <mc:Fallback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357364"/>
                <a:ext cx="6912768" cy="730906"/>
              </a:xfrm>
              <a:prstGeom prst="rect">
                <a:avLst/>
              </a:prstGeom>
              <a:blipFill rotWithShape="1">
                <a:blip r:embed="rId2"/>
                <a:stretch>
                  <a:fillRect l="-970" t="-1667" r="-1235" b="-1333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462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107</TotalTime>
  <Words>263</Words>
  <Application>Microsoft Office PowerPoint</Application>
  <PresentationFormat>Presentación en pantalla (16:10)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Horizonte</vt:lpstr>
      <vt:lpstr>MAGNITUDES PROPORCIONALES</vt:lpstr>
      <vt:lpstr>MAGNITUD  </vt:lpstr>
      <vt:lpstr>CANTIDAD.  </vt:lpstr>
      <vt:lpstr>MAGNITUDES PROPORCIONALES</vt:lpstr>
      <vt:lpstr>CLASES DE MAGNITUDES</vt:lpstr>
      <vt:lpstr>Presentación de PowerPoint</vt:lpstr>
      <vt:lpstr>Ejemplos: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JORDY</dc:creator>
  <cp:lastModifiedBy>JORDY</cp:lastModifiedBy>
  <cp:revision>7</cp:revision>
  <dcterms:created xsi:type="dcterms:W3CDTF">2014-04-28T00:22:29Z</dcterms:created>
  <dcterms:modified xsi:type="dcterms:W3CDTF">2014-04-28T02:10:20Z</dcterms:modified>
</cp:coreProperties>
</file>