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721895"/>
            <a:ext cx="7885113" cy="1021557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1B7DA67-20B2-4F43-B886-97FAA158AFE6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4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2CFABA9-B291-404B-A661-F1AC9ED615FF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latin typeface="Comic Sans MS" pitchFamily="66" charset="0"/>
              </a:rPr>
              <a:t>NOCIONES DE ELECTROSTÁTICA Y </a:t>
            </a:r>
            <a:br>
              <a:rPr lang="es-ES" sz="3200" b="1" dirty="0" smtClean="0">
                <a:latin typeface="Comic Sans MS" pitchFamily="66" charset="0"/>
              </a:rPr>
            </a:br>
            <a:r>
              <a:rPr lang="es-ES" sz="3200" b="1" dirty="0" smtClean="0">
                <a:latin typeface="Comic Sans MS" pitchFamily="66" charset="0"/>
              </a:rPr>
              <a:t>ELECTRODINÁMICA</a:t>
            </a:r>
            <a:endParaRPr lang="es-E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0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681541"/>
            <a:ext cx="2746648" cy="507504"/>
          </a:xfrm>
        </p:spPr>
        <p:txBody>
          <a:bodyPr>
            <a:normAutofit lnSpcReduction="10000"/>
          </a:bodyPr>
          <a:lstStyle/>
          <a:p>
            <a:r>
              <a:rPr lang="es-ES_tradnl" sz="2800" dirty="0" smtClean="0">
                <a:latin typeface="Comic Sans MS" pitchFamily="66" charset="0"/>
              </a:rPr>
              <a:t>Formula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42364" r="16688" b="23374"/>
          <a:stretch/>
        </p:blipFill>
        <p:spPr bwMode="auto">
          <a:xfrm>
            <a:off x="2413150" y="152400"/>
            <a:ext cx="6484109" cy="16110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9226" r="4990" b="56938"/>
          <a:stretch/>
        </p:blipFill>
        <p:spPr bwMode="auto">
          <a:xfrm>
            <a:off x="537031" y="2418262"/>
            <a:ext cx="7866741" cy="16094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99592" y="2072014"/>
            <a:ext cx="15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atin typeface="Comic Sans MS" pitchFamily="66" charset="0"/>
              </a:rPr>
              <a:t>Unidades</a:t>
            </a:r>
            <a:endParaRPr lang="es-E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637" y="249492"/>
            <a:ext cx="7924800" cy="651719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ELECTROSTÁTICA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39552" y="1167594"/>
            <a:ext cx="8229600" cy="1857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>
                <a:latin typeface="Comic Sans MS" pitchFamily="66" charset="0"/>
              </a:rPr>
              <a:t>Es una parte de la electricidad que se encarga del estudio de las interacciones y propiedades de cargas eléctricas en estado de reposo.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2192857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omic Sans MS" pitchFamily="66" charset="0"/>
              </a:rPr>
              <a:t>• </a:t>
            </a:r>
            <a:r>
              <a:rPr lang="es-ES" sz="2000" b="1" dirty="0" smtClean="0">
                <a:latin typeface="Comic Sans MS" pitchFamily="66" charset="0"/>
              </a:rPr>
              <a:t>CARGA POSITIVA</a:t>
            </a:r>
            <a:r>
              <a:rPr lang="es-ES" sz="2000" dirty="0" smtClean="0">
                <a:latin typeface="Comic Sans MS" pitchFamily="66" charset="0"/>
              </a:rPr>
              <a:t>. Cuando un átomo pierde uno o más electrones se dice que el átomo está cargado positivamente. </a:t>
            </a:r>
          </a:p>
          <a:p>
            <a:r>
              <a:rPr lang="es-ES" sz="2000" dirty="0" smtClean="0">
                <a:latin typeface="Comic Sans MS" pitchFamily="66" charset="0"/>
              </a:rPr>
              <a:t> </a:t>
            </a:r>
          </a:p>
          <a:p>
            <a:r>
              <a:rPr lang="es-ES" sz="2000" dirty="0" smtClean="0">
                <a:latin typeface="Comic Sans MS" pitchFamily="66" charset="0"/>
              </a:rPr>
              <a:t>• </a:t>
            </a:r>
            <a:r>
              <a:rPr lang="es-ES" sz="2000" b="1" dirty="0" smtClean="0">
                <a:latin typeface="Comic Sans MS" pitchFamily="66" charset="0"/>
              </a:rPr>
              <a:t>CARGA NEGATIVA</a:t>
            </a:r>
            <a:r>
              <a:rPr lang="es-ES" sz="2000" dirty="0" smtClean="0">
                <a:latin typeface="Comic Sans MS" pitchFamily="66" charset="0"/>
              </a:rPr>
              <a:t>. Cuando un átomo gana electrones se dice que el átomo está cargado negativamente. </a:t>
            </a:r>
            <a:endParaRPr lang="es-E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0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85725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Comic Sans MS" pitchFamily="66" charset="0"/>
              </a:rPr>
              <a:t>LEYES DE LA ELECTROSTÁTICA</a:t>
            </a:r>
            <a:endParaRPr lang="es-ES" sz="36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1200151"/>
            <a:ext cx="8229600" cy="1641630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LEY DE CARGAS.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22115" r="3583" b="38369"/>
          <a:stretch/>
        </p:blipFill>
        <p:spPr bwMode="auto">
          <a:xfrm>
            <a:off x="464458" y="1763485"/>
            <a:ext cx="8211996" cy="20645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573529"/>
            <a:ext cx="8229600" cy="2214246"/>
          </a:xfrm>
        </p:spPr>
        <p:txBody>
          <a:bodyPr>
            <a:normAutofit fontScale="77500" lnSpcReduction="20000"/>
          </a:bodyPr>
          <a:lstStyle/>
          <a:p>
            <a:r>
              <a:rPr lang="es-ES" sz="2800" b="1" dirty="0" smtClean="0">
                <a:latin typeface="Comic Sans MS" pitchFamily="66" charset="0"/>
              </a:rPr>
              <a:t>LEY DE COULOMB</a:t>
            </a:r>
          </a:p>
          <a:p>
            <a:pPr marL="0" indent="0">
              <a:buNone/>
            </a:pPr>
            <a:r>
              <a:rPr lang="es-ES" sz="2800" dirty="0" smtClean="0">
                <a:latin typeface="Comic Sans MS" pitchFamily="66" charset="0"/>
              </a:rPr>
              <a:t>La cual establece que la fuerza de atracción o repulsión entre dos cargas puntuales es directamente proporcional al producto de las dos cargas, e inversamente proporcional al cuadrado de la distancia que las separa. </a:t>
            </a:r>
          </a:p>
          <a:p>
            <a:pPr marL="0" indent="0">
              <a:buNone/>
            </a:pPr>
            <a:r>
              <a:rPr lang="es-ES" sz="2800" dirty="0" smtClean="0">
                <a:latin typeface="Comic Sans MS" pitchFamily="66" charset="0"/>
              </a:rPr>
              <a:t> 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t="58210" r="9120" b="22048"/>
          <a:stretch/>
        </p:blipFill>
        <p:spPr bwMode="auto">
          <a:xfrm>
            <a:off x="683568" y="2427734"/>
            <a:ext cx="7342832" cy="13171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6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573528"/>
            <a:ext cx="3888432" cy="756085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latin typeface="Comic Sans MS" pitchFamily="66" charset="0"/>
              </a:rPr>
              <a:t>Formula:</a:t>
            </a:r>
            <a:endParaRPr lang="es-ES" sz="32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55277" r="7024" b="11064"/>
          <a:stretch/>
        </p:blipFill>
        <p:spPr bwMode="auto">
          <a:xfrm>
            <a:off x="4151087" y="1"/>
            <a:ext cx="4556224" cy="20560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Rectángulo"/>
              <p:cNvSpPr/>
              <p:nvPr/>
            </p:nvSpPr>
            <p:spPr>
              <a:xfrm>
                <a:off x="323528" y="2247714"/>
                <a:ext cx="8644048" cy="1945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000" dirty="0" smtClean="0">
                    <a:latin typeface="Comic Sans MS" pitchFamily="66" charset="0"/>
                  </a:rPr>
                  <a:t>k : constante eléctrica en el aire o vacío</a:t>
                </a:r>
                <a:r>
                  <a:rPr lang="es-ES" sz="2000" dirty="0" smtClean="0"/>
                  <a:t>; k = 9.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_tradnl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_tradnl" sz="2000" b="0" i="1" smtClean="0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_tradnl" sz="2000" b="0" i="1" smtClean="0">
                            <a:latin typeface="Cambria Math"/>
                          </a:rPr>
                          <m:t>𝑁</m:t>
                        </m:r>
                        <m:r>
                          <a:rPr lang="es-ES_tradnl" sz="2000" b="0" i="1" smtClean="0">
                            <a:latin typeface="Cambria Math"/>
                          </a:rPr>
                          <m:t>.</m:t>
                        </m:r>
                        <m:r>
                          <a:rPr lang="es-ES_tradnl" sz="20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s-ES_tradnl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000" dirty="0" smtClean="0"/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_tradnl" sz="20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s-ES_tradnl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000" dirty="0" smtClean="0"/>
                  <a:t> </a:t>
                </a:r>
              </a:p>
              <a:p>
                <a:r>
                  <a:rPr lang="es-ES" sz="2000" dirty="0" smtClean="0">
                    <a:latin typeface="Comic Sans MS" pitchFamily="66" charset="0"/>
                  </a:rPr>
                  <a:t>q1 y q2 : cargas eléctricas, en coulomb (C) </a:t>
                </a:r>
              </a:p>
              <a:p>
                <a:r>
                  <a:rPr lang="es-ES" sz="2000" dirty="0" smtClean="0">
                    <a:latin typeface="Comic Sans MS" pitchFamily="66" charset="0"/>
                  </a:rPr>
                  <a:t>r : distancia entre las cargas, (m) </a:t>
                </a:r>
              </a:p>
              <a:p>
                <a:r>
                  <a:rPr lang="es-ES" sz="2000" dirty="0" smtClean="0">
                    <a:latin typeface="Comic Sans MS" pitchFamily="66" charset="0"/>
                  </a:rPr>
                  <a:t>F: fuerza eléctrica, (N) </a:t>
                </a:r>
              </a:p>
              <a:p>
                <a:r>
                  <a:rPr lang="es-ES" sz="2000" dirty="0" smtClean="0">
                    <a:latin typeface="Comic Sans MS" pitchFamily="66" charset="0"/>
                  </a:rPr>
                  <a:t> </a:t>
                </a:r>
              </a:p>
              <a:p>
                <a:r>
                  <a:rPr lang="es-ES" sz="2000" b="1" dirty="0" smtClean="0"/>
                  <a:t>Equivalencia: 1 µC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_tradnl" sz="2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s-ES_tradnl" sz="2000" b="1" i="1" smtClean="0">
                            <a:latin typeface="Cambria Math"/>
                          </a:rPr>
                          <m:t>−</m:t>
                        </m:r>
                        <m:r>
                          <a:rPr lang="es-ES_tradnl" sz="2000" b="1" i="1" smtClean="0"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s-ES" sz="2000" b="1" dirty="0"/>
                  <a:t> </a:t>
                </a:r>
                <a:r>
                  <a:rPr lang="es-ES" sz="2000" b="1" dirty="0" smtClean="0"/>
                  <a:t> C </a:t>
                </a:r>
                <a:endParaRPr lang="es-ES" sz="2000" b="1" dirty="0"/>
              </a:p>
            </p:txBody>
          </p:sp>
        </mc:Choice>
        <mc:Fallback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47714"/>
                <a:ext cx="8644048" cy="1945982"/>
              </a:xfrm>
              <a:prstGeom prst="rect">
                <a:avLst/>
              </a:prstGeom>
              <a:blipFill rotWithShape="1">
                <a:blip r:embed="rId3"/>
                <a:stretch>
                  <a:fillRect l="-705" t="-1881" b="-47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25871" y="1825216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Comic Sans MS" pitchFamily="66" charset="0"/>
              </a:rPr>
              <a:t>Unidades</a:t>
            </a:r>
            <a:endParaRPr lang="es-E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ELECTRODINÁMICA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437624"/>
            <a:ext cx="8136904" cy="2538282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Es la parte fundamental de la electricidad que se encarga de estudiar los fenómenos y los procesos relacionados con el movimiento de las cargas eléctricas.</a:t>
            </a:r>
            <a:endParaRPr lang="es-E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5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275607"/>
            <a:ext cx="8420294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3200" dirty="0" smtClean="0">
              <a:latin typeface="Comic Sans MS" pitchFamily="66" charset="0"/>
            </a:endParaRPr>
          </a:p>
          <a:p>
            <a:r>
              <a:rPr lang="es-ES" sz="3200" dirty="0" smtClean="0">
                <a:latin typeface="Comic Sans MS" pitchFamily="66" charset="0"/>
              </a:rPr>
              <a:t>La intensidad de corriente eléctrica (I) mide la cantidad de carga eléctrica que pasa a través de una sección transversal del conductor por unidad de tiempo. </a:t>
            </a:r>
          </a:p>
          <a:p>
            <a:pPr marL="0" indent="0">
              <a:buNone/>
            </a:pPr>
            <a:endParaRPr lang="es-ES" sz="3600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15616" y="573529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atin typeface="Comic Sans MS" pitchFamily="66" charset="0"/>
              </a:rPr>
              <a:t>INTENSIDAD DE CORRIENTE ELÉCTRICA (I)</a:t>
            </a:r>
            <a:endParaRPr lang="es-ES" sz="36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8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465516"/>
            <a:ext cx="2818656" cy="507504"/>
          </a:xfrm>
        </p:spPr>
        <p:txBody>
          <a:bodyPr>
            <a:normAutofit fontScale="92500" lnSpcReduction="10000"/>
          </a:bodyPr>
          <a:lstStyle/>
          <a:p>
            <a:r>
              <a:rPr lang="es-ES_tradnl" sz="3200" dirty="0" smtClean="0">
                <a:latin typeface="Comic Sans MS" pitchFamily="66" charset="0"/>
              </a:rPr>
              <a:t>Formula:</a:t>
            </a:r>
            <a:endParaRPr lang="es-ES" sz="32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t="50898" r="44406" b="19167"/>
          <a:stretch/>
        </p:blipFill>
        <p:spPr bwMode="auto">
          <a:xfrm>
            <a:off x="4020458" y="0"/>
            <a:ext cx="2964298" cy="21898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2402836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I: intensidad de corriente se mide en ampere (A) </a:t>
            </a:r>
          </a:p>
          <a:p>
            <a:r>
              <a:rPr lang="es-ES" sz="2800" dirty="0" smtClean="0">
                <a:latin typeface="Comic Sans MS" pitchFamily="66" charset="0"/>
              </a:rPr>
              <a:t>q: es la carga eléctrica se mide en coulomb (C). </a:t>
            </a:r>
          </a:p>
          <a:p>
            <a:r>
              <a:rPr lang="es-ES" sz="2800" dirty="0" smtClean="0">
                <a:latin typeface="Comic Sans MS" pitchFamily="66" charset="0"/>
              </a:rPr>
              <a:t>t: es el tiempo se mide en segundo (s) 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1958973"/>
            <a:ext cx="15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atin typeface="Comic Sans MS" pitchFamily="66" charset="0"/>
              </a:rPr>
              <a:t>Unidades</a:t>
            </a:r>
            <a:endParaRPr lang="es-E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3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57505"/>
            <a:ext cx="7924800" cy="597713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LEY DE OHM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275606"/>
            <a:ext cx="8229600" cy="3394472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George </a:t>
            </a:r>
            <a:r>
              <a:rPr lang="es-ES" sz="2400" dirty="0" err="1" smtClean="0">
                <a:latin typeface="Comic Sans MS" pitchFamily="66" charset="0"/>
              </a:rPr>
              <a:t>Simon</a:t>
            </a:r>
            <a:r>
              <a:rPr lang="es-ES" sz="2400" dirty="0" smtClean="0">
                <a:latin typeface="Comic Sans MS" pitchFamily="66" charset="0"/>
              </a:rPr>
              <a:t> Ohm fue el primero que estudio en 1 826 los efectos de la resistencia eléctrica sobre la corriente eléctrica, en la cual se dice que la intensidad de corriente a través de una resistencia es directamente proporcional al voltaje (o diferencia de potencial) entre sus extremos e inversamente proporcional a su resistencia. </a:t>
            </a:r>
          </a:p>
          <a:p>
            <a:endParaRPr lang="es-E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7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74</TotalTime>
  <Words>359</Words>
  <Application>Microsoft Office PowerPoint</Application>
  <PresentationFormat>Presentación en pantalla (16:9)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Horizonte</vt:lpstr>
      <vt:lpstr>NOCIONES DE ELECTROSTÁTICA Y  ELECTRODINÁMICA</vt:lpstr>
      <vt:lpstr>ELECTROSTÁTICA</vt:lpstr>
      <vt:lpstr>LEYES DE LA ELECTROSTÁTICA</vt:lpstr>
      <vt:lpstr>Presentación de PowerPoint</vt:lpstr>
      <vt:lpstr>Presentación de PowerPoint</vt:lpstr>
      <vt:lpstr>ELECTRODINÁMICA</vt:lpstr>
      <vt:lpstr>Presentación de PowerPoint</vt:lpstr>
      <vt:lpstr>Presentación de PowerPoint</vt:lpstr>
      <vt:lpstr>LEY DE OHM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NOCIONES DE ELECTROSTÁTICA Y  ELECTRODINÁMICA</dc:title>
  <dc:creator>JORDY</dc:creator>
  <cp:lastModifiedBy>JORDY</cp:lastModifiedBy>
  <cp:revision>12</cp:revision>
  <dcterms:created xsi:type="dcterms:W3CDTF">2014-06-05T02:41:20Z</dcterms:created>
  <dcterms:modified xsi:type="dcterms:W3CDTF">2014-06-05T03:55:59Z</dcterms:modified>
</cp:coreProperties>
</file>